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1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2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2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2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charts/chart27.xml" ContentType="application/vnd.openxmlformats-officedocument.drawingml.chart+xml"/>
  <Override PartName="/ppt/drawings/drawing4.xml" ContentType="application/vnd.openxmlformats-officedocument.drawingml.chartshapes+xml"/>
  <Override PartName="/ppt/charts/chart2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976" r:id="rId1"/>
  </p:sldMasterIdLst>
  <p:notesMasterIdLst>
    <p:notesMasterId r:id="rId67"/>
  </p:notesMasterIdLst>
  <p:sldIdLst>
    <p:sldId id="256" r:id="rId2"/>
    <p:sldId id="270" r:id="rId3"/>
    <p:sldId id="313" r:id="rId4"/>
    <p:sldId id="316" r:id="rId5"/>
    <p:sldId id="276" r:id="rId6"/>
    <p:sldId id="356" r:id="rId7"/>
    <p:sldId id="376" r:id="rId8"/>
    <p:sldId id="372" r:id="rId9"/>
    <p:sldId id="357" r:id="rId10"/>
    <p:sldId id="358" r:id="rId11"/>
    <p:sldId id="360" r:id="rId12"/>
    <p:sldId id="320" r:id="rId13"/>
    <p:sldId id="321" r:id="rId14"/>
    <p:sldId id="331" r:id="rId15"/>
    <p:sldId id="332" r:id="rId16"/>
    <p:sldId id="333" r:id="rId17"/>
    <p:sldId id="370" r:id="rId18"/>
    <p:sldId id="317" r:id="rId19"/>
    <p:sldId id="373" r:id="rId20"/>
    <p:sldId id="315" r:id="rId21"/>
    <p:sldId id="318" r:id="rId22"/>
    <p:sldId id="319" r:id="rId23"/>
    <p:sldId id="312" r:id="rId24"/>
    <p:sldId id="281" r:id="rId25"/>
    <p:sldId id="325" r:id="rId26"/>
    <p:sldId id="346" r:id="rId27"/>
    <p:sldId id="377" r:id="rId28"/>
    <p:sldId id="378" r:id="rId29"/>
    <p:sldId id="293" r:id="rId30"/>
    <p:sldId id="379" r:id="rId31"/>
    <p:sldId id="349" r:id="rId32"/>
    <p:sldId id="340" r:id="rId33"/>
    <p:sldId id="324" r:id="rId34"/>
    <p:sldId id="335" r:id="rId35"/>
    <p:sldId id="338" r:id="rId36"/>
    <p:sldId id="336" r:id="rId37"/>
    <p:sldId id="339" r:id="rId38"/>
    <p:sldId id="337" r:id="rId39"/>
    <p:sldId id="341" r:id="rId40"/>
    <p:sldId id="342" r:id="rId41"/>
    <p:sldId id="363" r:id="rId42"/>
    <p:sldId id="343" r:id="rId43"/>
    <p:sldId id="361" r:id="rId44"/>
    <p:sldId id="344" r:id="rId45"/>
    <p:sldId id="334" r:id="rId46"/>
    <p:sldId id="375" r:id="rId47"/>
    <p:sldId id="350" r:id="rId48"/>
    <p:sldId id="380" r:id="rId49"/>
    <p:sldId id="353" r:id="rId50"/>
    <p:sldId id="291" r:id="rId51"/>
    <p:sldId id="381" r:id="rId52"/>
    <p:sldId id="382" r:id="rId53"/>
    <p:sldId id="296" r:id="rId54"/>
    <p:sldId id="366" r:id="rId55"/>
    <p:sldId id="308" r:id="rId56"/>
    <p:sldId id="298" r:id="rId57"/>
    <p:sldId id="383" r:id="rId58"/>
    <p:sldId id="384" r:id="rId59"/>
    <p:sldId id="299" r:id="rId60"/>
    <p:sldId id="306" r:id="rId61"/>
    <p:sldId id="368" r:id="rId62"/>
    <p:sldId id="369" r:id="rId63"/>
    <p:sldId id="385" r:id="rId64"/>
    <p:sldId id="267" r:id="rId65"/>
    <p:sldId id="371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n777" initials="f" lastIdx="1" clrIdx="0">
    <p:extLst>
      <p:ext uri="{19B8F6BF-5375-455C-9EA6-DF929625EA0E}">
        <p15:presenceInfo xmlns:p15="http://schemas.microsoft.com/office/powerpoint/2012/main" userId="fin777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E9CD"/>
    <a:srgbClr val="67F6F9"/>
    <a:srgbClr val="00FF00"/>
    <a:srgbClr val="61D6FF"/>
    <a:srgbClr val="8BB925"/>
    <a:srgbClr val="9FD52C"/>
    <a:srgbClr val="B482DA"/>
    <a:srgbClr val="0033CC"/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1" autoAdjust="0"/>
    <p:restoredTop sz="96192" autoAdjust="0"/>
  </p:normalViewPr>
  <p:slideViewPr>
    <p:cSldViewPr snapToGrid="0">
      <p:cViewPr varScale="1">
        <p:scale>
          <a:sx n="109" d="100"/>
          <a:sy n="109" d="100"/>
        </p:scale>
        <p:origin x="59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6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07977636046622E-2"/>
          <c:y val="9.5441177058677412E-2"/>
          <c:w val="0.87461836447831565"/>
          <c:h val="0.77238085269992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тыс.человек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отчет 2021</c:v>
                </c:pt>
                <c:pt idx="1">
                  <c:v>оценка 2022</c:v>
                </c:pt>
                <c:pt idx="2">
                  <c:v> прогноз 2023</c:v>
                </c:pt>
                <c:pt idx="3">
                  <c:v> прогноз 2024</c:v>
                </c:pt>
                <c:pt idx="4">
                  <c:v>прогноз 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3816</c:v>
                </c:pt>
                <c:pt idx="1">
                  <c:v>4475.3</c:v>
                </c:pt>
                <c:pt idx="2">
                  <c:v>4919.7</c:v>
                </c:pt>
                <c:pt idx="3">
                  <c:v>5196.8999999999996</c:v>
                </c:pt>
                <c:pt idx="4">
                  <c:v>5466.9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08-46B3-950C-051EDFD27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97156680"/>
        <c:axId val="296378240"/>
        <c:axId val="0"/>
      </c:bar3DChart>
      <c:catAx>
        <c:axId val="297156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6378240"/>
        <c:crosses val="autoZero"/>
        <c:auto val="0"/>
        <c:lblAlgn val="ctr"/>
        <c:lblOffset val="100"/>
        <c:tickMarkSkip val="1"/>
        <c:noMultiLvlLbl val="0"/>
      </c:catAx>
      <c:valAx>
        <c:axId val="296378240"/>
        <c:scaling>
          <c:orientation val="minMax"/>
        </c:scaling>
        <c:delete val="0"/>
        <c:axPos val="l"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7156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138638412166324E-2"/>
                  <c:y val="-0.438338442490354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580 369 634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280742590928504E-2"/>
                  <c:y val="-0.4006368753324439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528 342</a:t>
                    </a:r>
                    <a:r>
                      <a:rPr lang="en-US" baseline="0" dirty="0" smtClean="0"/>
                      <a:t> 073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907635578434708E-2"/>
                  <c:y val="-0.3680766285028325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381 837 466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7485975519984567E-2"/>
                  <c:y val="-0.368859779155512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372 559 601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580369.6</c:v>
                </c:pt>
                <c:pt idx="1">
                  <c:v>528342.1</c:v>
                </c:pt>
                <c:pt idx="2">
                  <c:v>381837.5</c:v>
                </c:pt>
                <c:pt idx="3">
                  <c:v>372559.6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00737216"/>
        <c:axId val="300737608"/>
        <c:axId val="0"/>
      </c:bar3DChart>
      <c:catAx>
        <c:axId val="30073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0737608"/>
        <c:crosses val="autoZero"/>
        <c:auto val="1"/>
        <c:lblAlgn val="ctr"/>
        <c:lblOffset val="100"/>
        <c:noMultiLvlLbl val="0"/>
      </c:catAx>
      <c:valAx>
        <c:axId val="30073760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one"/>
        <c:crossAx val="3007372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339379619689021"/>
          <c:y val="0.27395459637854958"/>
          <c:w val="0.7939128511353758"/>
          <c:h val="0.37651028658908919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ФАКТ,тыс.руб.</c:v>
                </c:pt>
              </c:strCache>
            </c:strRef>
          </c:tx>
          <c:spPr>
            <a:solidFill>
              <a:srgbClr val="0070C0">
                <a:alpha val="7900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l"/>
            </a:scene3d>
            <a:sp3d prstMaterial="plastic">
              <a:bevelT w="260350" prst="coolSlant"/>
              <a:bevelB w="381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9.293368596097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BB3-435E-9392-07C6ECE6842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762702664214356E-17"/>
                  <c:y val="-8.1316975215854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BB3-435E-9392-07C6ECE6842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555556366814815E-2"/>
                  <c:y val="-9.6806023953723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BB3-435E-9392-07C6ECE6842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533808093316506E-3"/>
                  <c:y val="-0.12003934436626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BB3-435E-9392-07C6ECE6842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t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>
                  <c:v>135683.6</c:v>
                </c:pt>
                <c:pt idx="1">
                  <c:v>122084</c:v>
                </c:pt>
                <c:pt idx="2">
                  <c:v>110146.4</c:v>
                </c:pt>
                <c:pt idx="3">
                  <c:v>116329.60000000001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4-4BB3-435E-9392-07C6ECE6842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"/>
        <c:gapDepth val="17"/>
        <c:shape val="box"/>
        <c:axId val="236219832"/>
        <c:axId val="300739176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tint val="96000"/>
                          <a:lumMod val="100000"/>
                        </a:schemeClr>
                      </a:gs>
                      <a:gs pos="78000">
                        <a:schemeClr val="accent5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  <c:pt idx="3">
                        <c:v>2025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Лист1!$D$2:$D$6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4BB3-435E-9392-07C6ECE6842F}"/>
                  </c:ext>
                </c:extLst>
              </c15:ser>
            </c15:filteredBarSeries>
          </c:ext>
        </c:extLst>
      </c:bar3DChart>
      <c:catAx>
        <c:axId val="236219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33CC"/>
                </a:solidFill>
                <a:latin typeface="a_Albionic" panose="020B0903060703020204" pitchFamily="34" charset="-52"/>
                <a:ea typeface="+mn-ea"/>
                <a:cs typeface="+mn-cs"/>
              </a:defRPr>
            </a:pPr>
            <a:endParaRPr lang="ru-RU"/>
          </a:p>
        </c:txPr>
        <c:crossAx val="300739176"/>
        <c:crosses val="autoZero"/>
        <c:auto val="1"/>
        <c:lblAlgn val="ctr"/>
        <c:lblOffset val="100"/>
        <c:noMultiLvlLbl val="0"/>
      </c:catAx>
      <c:valAx>
        <c:axId val="3007391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236219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068096625869161"/>
          <c:y val="0.10104524103337761"/>
          <c:w val="0.19270690295734322"/>
          <c:h val="6.34390836767792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339379619689021"/>
          <c:y val="0.27395459637854958"/>
          <c:w val="0.7939128511353758"/>
          <c:h val="0.37651028658908919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ФАКТ,тыс.руб.</c:v>
                </c:pt>
              </c:strCache>
            </c:strRef>
          </c:tx>
          <c:spPr>
            <a:solidFill>
              <a:srgbClr val="00B0F0">
                <a:alpha val="7900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l"/>
            </a:scene3d>
            <a:sp3d prstMaterial="plastic">
              <a:bevelT w="260350" prst="coolSlant"/>
              <a:bevelB w="381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9.293368596097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F43-451F-B390-484615617AF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762702664214356E-17"/>
                  <c:y val="-8.1316975215854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F43-451F-B390-484615617AF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378410791089409E-3"/>
                  <c:y val="-9.6805922876017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F43-451F-B390-484615617AF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533808093316506E-3"/>
                  <c:y val="-0.12003934436626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F43-451F-B390-484615617AF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t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>
                  <c:v>119013.1</c:v>
                </c:pt>
                <c:pt idx="1">
                  <c:v>104532.4</c:v>
                </c:pt>
                <c:pt idx="2">
                  <c:v>91876.3</c:v>
                </c:pt>
                <c:pt idx="3">
                  <c:v>97268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4-DF43-451F-B390-484615617AF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"/>
        <c:gapDepth val="17"/>
        <c:shape val="box"/>
        <c:axId val="237068448"/>
        <c:axId val="237068840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tint val="96000"/>
                          <a:lumMod val="100000"/>
                        </a:schemeClr>
                      </a:gs>
                      <a:gs pos="78000">
                        <a:schemeClr val="accent5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  <c:pt idx="3">
                        <c:v>2025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Лист1!$D$2:$D$6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DF43-451F-B390-484615617AF8}"/>
                  </c:ext>
                </c:extLst>
              </c15:ser>
            </c15:filteredBarSeries>
          </c:ext>
        </c:extLst>
      </c:bar3DChart>
      <c:catAx>
        <c:axId val="237068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33CC"/>
                </a:solidFill>
                <a:latin typeface="a_Albionic" panose="020B0903060703020204" pitchFamily="34" charset="-52"/>
                <a:ea typeface="+mn-ea"/>
                <a:cs typeface="+mn-cs"/>
              </a:defRPr>
            </a:pPr>
            <a:endParaRPr lang="ru-RU"/>
          </a:p>
        </c:txPr>
        <c:crossAx val="237068840"/>
        <c:crosses val="autoZero"/>
        <c:auto val="1"/>
        <c:lblAlgn val="ctr"/>
        <c:lblOffset val="100"/>
        <c:noMultiLvlLbl val="0"/>
      </c:catAx>
      <c:valAx>
        <c:axId val="2370688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23706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068096625869161"/>
          <c:y val="0.10104524103337761"/>
          <c:w val="0.22595854399235241"/>
          <c:h val="6.34390836767792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339379619689021"/>
          <c:y val="0.27395459637854958"/>
          <c:w val="0.7939128511353758"/>
          <c:h val="0.37651028658908919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ФАКТ,тыс.руб.</c:v>
                </c:pt>
              </c:strCache>
            </c:strRef>
          </c:tx>
          <c:spPr>
            <a:solidFill>
              <a:srgbClr val="00B0F0">
                <a:alpha val="7900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l"/>
            </a:scene3d>
            <a:sp3d prstMaterial="plastic">
              <a:bevelT w="260350" prst="coolSlant"/>
              <a:bevelB w="381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9.293368596097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E8E-40CD-9D25-5A71E2E87E8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762702664214356E-17"/>
                  <c:y val="-8.1316975215854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E8E-40CD-9D25-5A71E2E87E8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378410791089409E-3"/>
                  <c:y val="-9.6805922876017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E8E-40CD-9D25-5A71E2E87E8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533808093316506E-3"/>
                  <c:y val="-0.12003934436626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E8E-40CD-9D25-5A71E2E87E8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t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 formatCode="0.0">
                  <c:v>11508.5</c:v>
                </c:pt>
                <c:pt idx="1">
                  <c:v>11747.8</c:v>
                </c:pt>
                <c:pt idx="2">
                  <c:v>12395.2</c:v>
                </c:pt>
                <c:pt idx="3">
                  <c:v>13110.8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4-7E8E-40CD-9D25-5A71E2E87E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"/>
        <c:gapDepth val="17"/>
        <c:shape val="box"/>
        <c:axId val="237070800"/>
        <c:axId val="237071192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tint val="96000"/>
                          <a:lumMod val="100000"/>
                        </a:schemeClr>
                      </a:gs>
                      <a:gs pos="78000">
                        <a:schemeClr val="accent5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  <c:pt idx="3">
                        <c:v>2025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Лист1!$D$2:$D$6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7E8E-40CD-9D25-5A71E2E87E83}"/>
                  </c:ext>
                </c:extLst>
              </c15:ser>
            </c15:filteredBarSeries>
          </c:ext>
        </c:extLst>
      </c:bar3DChart>
      <c:catAx>
        <c:axId val="23707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33CC"/>
                </a:solidFill>
                <a:latin typeface="a_Albionic" panose="020B0903060703020204" pitchFamily="34" charset="-52"/>
                <a:ea typeface="+mn-ea"/>
                <a:cs typeface="+mn-cs"/>
              </a:defRPr>
            </a:pPr>
            <a:endParaRPr lang="ru-RU"/>
          </a:p>
        </c:txPr>
        <c:crossAx val="237071192"/>
        <c:crosses val="autoZero"/>
        <c:auto val="1"/>
        <c:lblAlgn val="ctr"/>
        <c:lblOffset val="100"/>
        <c:noMultiLvlLbl val="0"/>
      </c:catAx>
      <c:valAx>
        <c:axId val="2370711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23707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068096625869161"/>
          <c:y val="0.10104524103337761"/>
          <c:w val="0.19270690295734322"/>
          <c:h val="6.34390836767792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339379619689021"/>
          <c:y val="0.27395459637854958"/>
          <c:w val="0.7939128511353758"/>
          <c:h val="0.37651028658908919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ФАКТ,тыс.руб.</c:v>
                </c:pt>
              </c:strCache>
            </c:strRef>
          </c:tx>
          <c:spPr>
            <a:solidFill>
              <a:srgbClr val="00B0F0">
                <a:alpha val="7900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l"/>
            </a:scene3d>
            <a:sp3d prstMaterial="plastic">
              <a:bevelT w="260350" prst="coolSlant"/>
              <a:bevelB w="381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9.293368596097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6DC-4CFD-8BC6-52B6ECB2828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762702664214356E-17"/>
                  <c:y val="-8.1316975215854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6DC-4CFD-8BC6-52B6ECB2828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378410791089409E-3"/>
                  <c:y val="-9.6805922876017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6DC-4CFD-8BC6-52B6ECB2828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533808093316506E-3"/>
                  <c:y val="-0.12003934436626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6DC-4CFD-8BC6-52B6ECB2828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t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1004.8</c:v>
                </c:pt>
                <c:pt idx="1">
                  <c:v>1464.1</c:v>
                </c:pt>
                <c:pt idx="2">
                  <c:v>1525.6</c:v>
                </c:pt>
                <c:pt idx="3">
                  <c:v>1592.7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4-D6DC-4CFD-8BC6-52B6ECB282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"/>
        <c:gapDepth val="17"/>
        <c:shape val="box"/>
        <c:axId val="236216696"/>
        <c:axId val="236216304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tint val="96000"/>
                          <a:lumMod val="100000"/>
                        </a:schemeClr>
                      </a:gs>
                      <a:gs pos="78000">
                        <a:schemeClr val="accent5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  <c:pt idx="3">
                        <c:v>2025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Лист1!$D$2:$D$6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D6DC-4CFD-8BC6-52B6ECB28285}"/>
                  </c:ext>
                </c:extLst>
              </c15:ser>
            </c15:filteredBarSeries>
          </c:ext>
        </c:extLst>
      </c:bar3DChart>
      <c:catAx>
        <c:axId val="236216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33CC"/>
                </a:solidFill>
                <a:latin typeface="a_Albionic" panose="020B0903060703020204" pitchFamily="34" charset="-52"/>
                <a:ea typeface="+mn-ea"/>
                <a:cs typeface="+mn-cs"/>
              </a:defRPr>
            </a:pPr>
            <a:endParaRPr lang="ru-RU"/>
          </a:p>
        </c:txPr>
        <c:crossAx val="236216304"/>
        <c:crosses val="autoZero"/>
        <c:auto val="1"/>
        <c:lblAlgn val="ctr"/>
        <c:lblOffset val="100"/>
        <c:noMultiLvlLbl val="0"/>
      </c:catAx>
      <c:valAx>
        <c:axId val="2362163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236216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792062736587431"/>
          <c:y val="0.10425547727189999"/>
          <c:w val="0.26182917451263116"/>
          <c:h val="6.34390836767792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339379619689021"/>
          <c:y val="0.27395459637854958"/>
          <c:w val="0.7939128511353758"/>
          <c:h val="0.37651028658908919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ФАКТ,тыс.руб.</c:v>
                </c:pt>
              </c:strCache>
            </c:strRef>
          </c:tx>
          <c:spPr>
            <a:solidFill>
              <a:srgbClr val="00B0F0">
                <a:alpha val="7900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l"/>
            </a:scene3d>
            <a:sp3d prstMaterial="plastic">
              <a:bevelT w="260350" prst="coolSlant"/>
              <a:bevelB w="381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9.293368596097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517-4E4E-973D-AC8787C6511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762702664214356E-17"/>
                  <c:y val="-8.1316975215854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517-4E4E-973D-AC8787C6511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378410791089409E-3"/>
                  <c:y val="-9.6805922876017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517-4E4E-973D-AC8787C6511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533808093316506E-3"/>
                  <c:y val="-0.12003934436626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517-4E4E-973D-AC8787C6511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t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203.4</c:v>
                </c:pt>
                <c:pt idx="1">
                  <c:v>209.2</c:v>
                </c:pt>
                <c:pt idx="2">
                  <c:v>218.8</c:v>
                </c:pt>
                <c:pt idx="3">
                  <c:v>227.5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4-E517-4E4E-973D-AC8787C6511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"/>
        <c:gapDepth val="17"/>
        <c:shape val="box"/>
        <c:axId val="300003248"/>
        <c:axId val="300003640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tint val="96000"/>
                          <a:lumMod val="100000"/>
                        </a:schemeClr>
                      </a:gs>
                      <a:gs pos="78000">
                        <a:schemeClr val="accent5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  <c:pt idx="3">
                        <c:v>2025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Лист1!$D$2:$D$6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E517-4E4E-973D-AC8787C65115}"/>
                  </c:ext>
                </c:extLst>
              </c15:ser>
            </c15:filteredBarSeries>
          </c:ext>
        </c:extLst>
      </c:bar3DChart>
      <c:catAx>
        <c:axId val="300003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33CC"/>
                </a:solidFill>
                <a:latin typeface="a_Albionic" panose="020B0903060703020204" pitchFamily="34" charset="-52"/>
                <a:ea typeface="+mn-ea"/>
                <a:cs typeface="+mn-cs"/>
              </a:defRPr>
            </a:pPr>
            <a:endParaRPr lang="ru-RU"/>
          </a:p>
        </c:txPr>
        <c:crossAx val="300003640"/>
        <c:crosses val="autoZero"/>
        <c:auto val="1"/>
        <c:lblAlgn val="ctr"/>
        <c:lblOffset val="100"/>
        <c:noMultiLvlLbl val="0"/>
      </c:catAx>
      <c:valAx>
        <c:axId val="3000036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300003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924443899813107"/>
          <c:y val="0.10104524103337761"/>
          <c:w val="0.32414337930185227"/>
          <c:h val="6.34390836767792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339379619689021"/>
          <c:y val="0.27395459637854958"/>
          <c:w val="0.7939128511353758"/>
          <c:h val="0.37651028658908919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ФАКТ,тыс.руб.</c:v>
                </c:pt>
              </c:strCache>
            </c:strRef>
          </c:tx>
          <c:spPr>
            <a:solidFill>
              <a:srgbClr val="00B0F0">
                <a:alpha val="7900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l"/>
            </a:scene3d>
            <a:sp3d prstMaterial="plastic">
              <a:bevelT w="260350" prst="coolSlant"/>
              <a:bevelB w="38100"/>
            </a:sp3d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D1B-4948-AB62-102590253EA2}"/>
              </c:ext>
            </c:extLst>
          </c:dPt>
          <c:dLbls>
            <c:dLbl>
              <c:idx val="0"/>
              <c:layout>
                <c:manualLayout>
                  <c:x val="0"/>
                  <c:y val="-9.293368596097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D1B-4948-AB62-102590253EA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762702664214356E-17"/>
                  <c:y val="-8.1316975215854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D1B-4948-AB62-102590253EA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378410791089409E-3"/>
                  <c:y val="-9.6805922876017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D1B-4948-AB62-102590253EA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533808093316506E-3"/>
                  <c:y val="-0.12003934436626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D1B-4948-AB62-102590253EA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t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 formatCode="#,##0.0">
                  <c:v>2131.6</c:v>
                </c:pt>
                <c:pt idx="1">
                  <c:v>2332.3000000000002</c:v>
                </c:pt>
                <c:pt idx="2">
                  <c:v>2332.3000000000002</c:v>
                </c:pt>
                <c:pt idx="3">
                  <c:v>2332.3000000000002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4-6D1B-4948-AB62-102590253EA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"/>
        <c:gapDepth val="17"/>
        <c:shape val="box"/>
        <c:axId val="300004424"/>
        <c:axId val="300004816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tint val="96000"/>
                          <a:lumMod val="100000"/>
                        </a:schemeClr>
                      </a:gs>
                      <a:gs pos="78000">
                        <a:schemeClr val="accent5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  <c:pt idx="3">
                        <c:v>2025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Лист1!$D$2:$D$6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6D1B-4948-AB62-102590253EA2}"/>
                  </c:ext>
                </c:extLst>
              </c15:ser>
            </c15:filteredBarSeries>
          </c:ext>
        </c:extLst>
      </c:bar3DChart>
      <c:catAx>
        <c:axId val="300004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33CC"/>
                </a:solidFill>
                <a:latin typeface="a_Albionic" panose="020B0903060703020204" pitchFamily="34" charset="-52"/>
                <a:ea typeface="+mn-ea"/>
                <a:cs typeface="+mn-cs"/>
              </a:defRPr>
            </a:pPr>
            <a:endParaRPr lang="ru-RU"/>
          </a:p>
        </c:txPr>
        <c:crossAx val="300004816"/>
        <c:crosses val="autoZero"/>
        <c:auto val="1"/>
        <c:lblAlgn val="ctr"/>
        <c:lblOffset val="100"/>
        <c:noMultiLvlLbl val="0"/>
      </c:catAx>
      <c:valAx>
        <c:axId val="3000048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300004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3013958544788373"/>
          <c:y val="8.9461939178722666E-2"/>
          <c:w val="0.24223369114512924"/>
          <c:h val="6.34390836767792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339379619689021"/>
          <c:y val="0.27395459637854958"/>
          <c:w val="0.7939128511353758"/>
          <c:h val="0.37651028658908919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ФАКТ,тыс.руб.</c:v>
                </c:pt>
              </c:strCache>
            </c:strRef>
          </c:tx>
          <c:spPr>
            <a:solidFill>
              <a:srgbClr val="00B0F0">
                <a:alpha val="7900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l"/>
            </a:scene3d>
            <a:sp3d prstMaterial="plastic">
              <a:bevelT w="260350" prst="coolSlant"/>
              <a:bevelB w="381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9.293368596097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611-4945-B0A7-E198AA88028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762702664214356E-17"/>
                  <c:y val="-8.1316975215854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611-4945-B0A7-E198AA88028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378410791089409E-3"/>
                  <c:y val="-9.6805922876017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611-4945-B0A7-E198AA88028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533808093316506E-3"/>
                  <c:y val="-0.12003934436626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611-4945-B0A7-E198AA88028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t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1822.3</c:v>
                </c:pt>
                <c:pt idx="1">
                  <c:v>1798.2</c:v>
                </c:pt>
                <c:pt idx="2">
                  <c:v>1798.2</c:v>
                </c:pt>
                <c:pt idx="3">
                  <c:v>1798.2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4-0611-4945-B0A7-E198AA88028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"/>
        <c:gapDepth val="17"/>
        <c:shape val="box"/>
        <c:axId val="300005600"/>
        <c:axId val="300005992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tint val="96000"/>
                          <a:lumMod val="100000"/>
                        </a:schemeClr>
                      </a:gs>
                      <a:gs pos="78000">
                        <a:schemeClr val="accent5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  <c:pt idx="3">
                        <c:v>2025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Лист1!$D$2:$D$6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0611-4945-B0A7-E198AA88028F}"/>
                  </c:ext>
                </c:extLst>
              </c15:ser>
            </c15:filteredBarSeries>
          </c:ext>
        </c:extLst>
      </c:bar3DChart>
      <c:catAx>
        <c:axId val="300005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33CC"/>
                </a:solidFill>
                <a:latin typeface="a_Albionic" panose="020B0903060703020204" pitchFamily="34" charset="-52"/>
                <a:ea typeface="+mn-ea"/>
                <a:cs typeface="+mn-cs"/>
              </a:defRPr>
            </a:pPr>
            <a:endParaRPr lang="ru-RU"/>
          </a:p>
        </c:txPr>
        <c:crossAx val="300005992"/>
        <c:crosses val="autoZero"/>
        <c:auto val="1"/>
        <c:lblAlgn val="ctr"/>
        <c:lblOffset val="100"/>
        <c:noMultiLvlLbl val="0"/>
      </c:catAx>
      <c:valAx>
        <c:axId val="3000059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300005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06761036546781"/>
          <c:y val="0.10104524103337761"/>
          <c:w val="0.27271171464530525"/>
          <c:h val="6.34390836767792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339379619689021"/>
          <c:y val="0.27395459637854958"/>
          <c:w val="0.7939128511353758"/>
          <c:h val="0.37651028658908919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ФАКТ,тыс.руб.</c:v>
                </c:pt>
              </c:strCache>
            </c:strRef>
          </c:tx>
          <c:spPr>
            <a:solidFill>
              <a:srgbClr val="00B0F0">
                <a:alpha val="7900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l"/>
            </a:scene3d>
            <a:sp3d prstMaterial="plastic">
              <a:bevelT w="260350" prst="coolSlant"/>
              <a:bevelB w="381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9.293368596097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53A-4AF5-9A76-6A0610F1F00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762702664214356E-17"/>
                  <c:y val="-8.1316975215854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53A-4AF5-9A76-6A0610F1F00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378410791089409E-3"/>
                  <c:y val="-9.6805922876017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53A-4AF5-9A76-6A0610F1F00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533808093316506E-3"/>
                  <c:y val="-0.12003934436626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53A-4AF5-9A76-6A0610F1F00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t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 formatCode="0.0">
                  <c:v>19892.400000000001</c:v>
                </c:pt>
                <c:pt idx="1">
                  <c:v>19892.400000000001</c:v>
                </c:pt>
                <c:pt idx="2">
                  <c:v>19892.5</c:v>
                </c:pt>
                <c:pt idx="3">
                  <c:v>19892.099999999999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4-653A-4AF5-9A76-6A0610F1F00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"/>
        <c:gapDepth val="17"/>
        <c:shape val="box"/>
        <c:axId val="300006776"/>
        <c:axId val="244130472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tint val="96000"/>
                          <a:lumMod val="100000"/>
                        </a:schemeClr>
                      </a:gs>
                      <a:gs pos="78000">
                        <a:schemeClr val="accent5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  <c:pt idx="3">
                        <c:v>2025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Лист1!$D$2:$D$6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653A-4AF5-9A76-6A0610F1F00A}"/>
                  </c:ext>
                </c:extLst>
              </c15:ser>
            </c15:filteredBarSeries>
          </c:ext>
        </c:extLst>
      </c:bar3DChart>
      <c:catAx>
        <c:axId val="300006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33CC"/>
                </a:solidFill>
                <a:latin typeface="a_Albionic" panose="020B0903060703020204" pitchFamily="34" charset="-52"/>
                <a:ea typeface="+mn-ea"/>
                <a:cs typeface="+mn-cs"/>
              </a:defRPr>
            </a:pPr>
            <a:endParaRPr lang="ru-RU"/>
          </a:p>
        </c:txPr>
        <c:crossAx val="244130472"/>
        <c:crosses val="autoZero"/>
        <c:auto val="1"/>
        <c:lblAlgn val="ctr"/>
        <c:lblOffset val="100"/>
        <c:noMultiLvlLbl val="0"/>
      </c:catAx>
      <c:valAx>
        <c:axId val="244130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300006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43076945873602"/>
          <c:y val="0.10104524103337761"/>
          <c:w val="0.26495715527086483"/>
          <c:h val="6.34390836767792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339379619689021"/>
          <c:y val="0.27395459637854958"/>
          <c:w val="0.7939128511353758"/>
          <c:h val="0.37651028658908919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ФАКТ,тыс.руб.</c:v>
                </c:pt>
              </c:strCache>
            </c:strRef>
          </c:tx>
          <c:spPr>
            <a:solidFill>
              <a:srgbClr val="00B0F0">
                <a:alpha val="7900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l"/>
            </a:scene3d>
            <a:sp3d prstMaterial="plastic">
              <a:bevelT w="260350" prst="coolSlant"/>
              <a:bevelB w="381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9.293368596097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4A7-4C8A-909F-72D75439A23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762702664214356E-17"/>
                  <c:y val="-8.1316975215854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4A7-4C8A-909F-72D75439A23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378410791089409E-3"/>
                  <c:y val="-9.6805922876017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4A7-4C8A-909F-72D75439A23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533808093316506E-3"/>
                  <c:y val="-0.12003934436626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4A7-4C8A-909F-72D75439A23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t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 formatCode="#,##0.0">
                  <c:v>9580.1</c:v>
                </c:pt>
                <c:pt idx="1">
                  <c:v>13069.5</c:v>
                </c:pt>
                <c:pt idx="2">
                  <c:v>13069.5</c:v>
                </c:pt>
                <c:pt idx="3">
                  <c:v>13069.5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4-D4A7-4C8A-909F-72D75439A23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"/>
        <c:gapDepth val="17"/>
        <c:shape val="box"/>
        <c:axId val="244131256"/>
        <c:axId val="244131648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tint val="96000"/>
                          <a:lumMod val="100000"/>
                        </a:schemeClr>
                      </a:gs>
                      <a:gs pos="78000">
                        <a:schemeClr val="accent5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  <c:pt idx="3">
                        <c:v>2025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Лист1!$D$2:$D$6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D4A7-4C8A-909F-72D75439A236}"/>
                  </c:ext>
                </c:extLst>
              </c15:ser>
            </c15:filteredBarSeries>
          </c:ext>
        </c:extLst>
      </c:bar3DChart>
      <c:catAx>
        <c:axId val="244131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33CC"/>
                </a:solidFill>
                <a:latin typeface="a_Albionic" panose="020B0903060703020204" pitchFamily="34" charset="-52"/>
                <a:ea typeface="+mn-ea"/>
                <a:cs typeface="+mn-cs"/>
              </a:defRPr>
            </a:pPr>
            <a:endParaRPr lang="ru-RU"/>
          </a:p>
        </c:txPr>
        <c:crossAx val="244131648"/>
        <c:crosses val="autoZero"/>
        <c:auto val="1"/>
        <c:lblAlgn val="ctr"/>
        <c:lblOffset val="100"/>
        <c:noMultiLvlLbl val="0"/>
      </c:catAx>
      <c:valAx>
        <c:axId val="244131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244131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843076945873602"/>
          <c:y val="0.10104524103337761"/>
          <c:w val="0.26495715527086483"/>
          <c:h val="6.34390836767792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07977636046622E-2"/>
          <c:y val="9.5441177058677412E-2"/>
          <c:w val="0.87461836447831565"/>
          <c:h val="0.77238085269992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тыс.человек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отчет 2021</c:v>
                </c:pt>
                <c:pt idx="1">
                  <c:v>оценка 2022</c:v>
                </c:pt>
                <c:pt idx="2">
                  <c:v> прогноз 2023</c:v>
                </c:pt>
                <c:pt idx="3">
                  <c:v> прогноз 2024</c:v>
                </c:pt>
                <c:pt idx="4">
                  <c:v>прогноз 2025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2680.5</c:v>
                </c:pt>
                <c:pt idx="1">
                  <c:v>2788.5</c:v>
                </c:pt>
                <c:pt idx="2">
                  <c:v>2796.5</c:v>
                </c:pt>
                <c:pt idx="3">
                  <c:v>2796.5</c:v>
                </c:pt>
                <c:pt idx="4">
                  <c:v>2796.5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34-4738-A861-55F4C9D770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96380592"/>
        <c:axId val="296379808"/>
        <c:axId val="0"/>
      </c:bar3DChart>
      <c:catAx>
        <c:axId val="296380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6379808"/>
        <c:crosses val="autoZero"/>
        <c:auto val="0"/>
        <c:lblAlgn val="ctr"/>
        <c:lblOffset val="100"/>
        <c:tickMarkSkip val="1"/>
        <c:noMultiLvlLbl val="0"/>
      </c:catAx>
      <c:valAx>
        <c:axId val="296379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6380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339379619689021"/>
          <c:y val="0.27395459637854958"/>
          <c:w val="0.7939128511353758"/>
          <c:h val="0.37651028658908919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ФАКТ,тыс.руб.</c:v>
                </c:pt>
              </c:strCache>
            </c:strRef>
          </c:tx>
          <c:spPr>
            <a:solidFill>
              <a:srgbClr val="00B0F0">
                <a:alpha val="7900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l"/>
            </a:scene3d>
            <a:sp3d prstMaterial="plastic">
              <a:bevelT w="260350" prst="coolSlant"/>
              <a:bevelB w="381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9.293368596097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5AD-4F93-A7E3-58ED4DA9552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762702664214356E-17"/>
                  <c:y val="-8.1316975215854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5AD-4F93-A7E3-58ED4DA9552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378410791089409E-3"/>
                  <c:y val="-9.6805922876017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5AD-4F93-A7E3-58ED4DA9552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533808093316506E-3"/>
                  <c:y val="-0.12003934436626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5AD-4F93-A7E3-58ED4DA9552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t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 formatCode="0.0">
                  <c:v>7.6</c:v>
                </c:pt>
                <c:pt idx="1">
                  <c:v>4.4000000000000004</c:v>
                </c:pt>
                <c:pt idx="2">
                  <c:v>4.4000000000000004</c:v>
                </c:pt>
                <c:pt idx="3">
                  <c:v>4.4000000000000004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4-55AD-4F93-A7E3-58ED4DA955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"/>
        <c:gapDepth val="17"/>
        <c:shape val="box"/>
        <c:axId val="244665264"/>
        <c:axId val="244665656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tint val="96000"/>
                          <a:lumMod val="100000"/>
                        </a:schemeClr>
                      </a:gs>
                      <a:gs pos="78000">
                        <a:schemeClr val="accent5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  <c:pt idx="3">
                        <c:v>2025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Лист1!$D$2:$D$6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55AD-4F93-A7E3-58ED4DA95525}"/>
                  </c:ext>
                </c:extLst>
              </c15:ser>
            </c15:filteredBarSeries>
          </c:ext>
        </c:extLst>
      </c:bar3DChart>
      <c:catAx>
        <c:axId val="244665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33CC"/>
                </a:solidFill>
                <a:latin typeface="a_Albionic" panose="020B0903060703020204" pitchFamily="34" charset="-52"/>
                <a:ea typeface="+mn-ea"/>
                <a:cs typeface="+mn-cs"/>
              </a:defRPr>
            </a:pPr>
            <a:endParaRPr lang="ru-RU"/>
          </a:p>
        </c:txPr>
        <c:crossAx val="244665656"/>
        <c:crosses val="autoZero"/>
        <c:auto val="1"/>
        <c:lblAlgn val="ctr"/>
        <c:lblOffset val="100"/>
        <c:noMultiLvlLbl val="0"/>
      </c:catAx>
      <c:valAx>
        <c:axId val="2446656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crossAx val="244665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068096625869161"/>
          <c:y val="0.10104524103337761"/>
          <c:w val="0.19270690295734322"/>
          <c:h val="6.34390836767792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339379619689021"/>
          <c:y val="0.27395459637854958"/>
          <c:w val="0.7939128511353758"/>
          <c:h val="0.37651028658908919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ФАКТ,тыс.руб.</c:v>
                </c:pt>
              </c:strCache>
            </c:strRef>
          </c:tx>
          <c:spPr>
            <a:solidFill>
              <a:srgbClr val="00B0F0">
                <a:alpha val="7900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l"/>
            </a:scene3d>
            <a:sp3d prstMaterial="plastic">
              <a:bevelT w="260350" prst="coolSlant"/>
              <a:bevelB w="381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9.293368596097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E59-477A-A834-C1729A3A8F9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762702664214356E-17"/>
                  <c:y val="-8.1316975215854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E59-477A-A834-C1729A3A8F9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378410791089409E-3"/>
                  <c:y val="-9.6805922876017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E59-477A-A834-C1729A3A8F9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533808093316506E-3"/>
                  <c:y val="-0.12003934436626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E59-477A-A834-C1729A3A8F9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t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 formatCode="#,##0.0;[Red]#,##0.0">
                  <c:v>5758.3</c:v>
                </c:pt>
                <c:pt idx="1">
                  <c:v>6357.5</c:v>
                </c:pt>
                <c:pt idx="2">
                  <c:v>6357.5</c:v>
                </c:pt>
                <c:pt idx="3">
                  <c:v>6357.5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4-3E59-477A-A834-C1729A3A8F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"/>
        <c:gapDepth val="17"/>
        <c:shape val="box"/>
        <c:axId val="244666440"/>
        <c:axId val="244666832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tint val="96000"/>
                          <a:lumMod val="100000"/>
                        </a:schemeClr>
                      </a:gs>
                      <a:gs pos="78000">
                        <a:schemeClr val="accent5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  <c:pt idx="3">
                        <c:v>2025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Лист1!$D$2:$D$6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3E59-477A-A834-C1729A3A8F90}"/>
                  </c:ext>
                </c:extLst>
              </c15:ser>
            </c15:filteredBarSeries>
          </c:ext>
        </c:extLst>
      </c:bar3DChart>
      <c:catAx>
        <c:axId val="244666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33CC"/>
                </a:solidFill>
                <a:latin typeface="a_Albionic" panose="020B0903060703020204" pitchFamily="34" charset="-52"/>
                <a:ea typeface="+mn-ea"/>
                <a:cs typeface="+mn-cs"/>
              </a:defRPr>
            </a:pPr>
            <a:endParaRPr lang="ru-RU"/>
          </a:p>
        </c:txPr>
        <c:crossAx val="244666832"/>
        <c:crosses val="autoZero"/>
        <c:auto val="1"/>
        <c:lblAlgn val="ctr"/>
        <c:lblOffset val="100"/>
        <c:noMultiLvlLbl val="0"/>
      </c:catAx>
      <c:valAx>
        <c:axId val="2446668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;[Red]#,##0.0" sourceLinked="1"/>
        <c:majorTickMark val="out"/>
        <c:minorTickMark val="none"/>
        <c:tickLblPos val="nextTo"/>
        <c:crossAx val="244666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227978835889239"/>
          <c:y val="0.17275795102294511"/>
          <c:w val="0.19270690295734322"/>
          <c:h val="6.34390836767792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339379619689021"/>
          <c:y val="0.27395459637854958"/>
          <c:w val="0.7939128511353758"/>
          <c:h val="0.37651028658908919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ФАКТ,тыс.руб.</c:v>
                </c:pt>
              </c:strCache>
            </c:strRef>
          </c:tx>
          <c:spPr>
            <a:solidFill>
              <a:srgbClr val="00B0F0">
                <a:alpha val="7900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l"/>
            </a:scene3d>
            <a:sp3d prstMaterial="plastic">
              <a:bevelT w="260350" prst="coolSlant"/>
              <a:bevelB w="381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9.293368596097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9DB-4A64-904B-3AA63D11C18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762702664214356E-17"/>
                  <c:y val="-8.1316975215854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9DB-4A64-904B-3AA63D11C18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378410791089409E-3"/>
                  <c:y val="-9.6805922876017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9DB-4A64-904B-3AA63D11C18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533808093316506E-3"/>
                  <c:y val="-0.12003934436626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9DB-4A64-904B-3AA63D11C18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t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 formatCode="#,##0.0">
                  <c:v>40473.699999999997</c:v>
                </c:pt>
                <c:pt idx="1">
                  <c:v>300</c:v>
                </c:pt>
                <c:pt idx="2">
                  <c:v>300</c:v>
                </c:pt>
                <c:pt idx="3">
                  <c:v>300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4-C9DB-4A64-904B-3AA63D11C1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"/>
        <c:gapDepth val="17"/>
        <c:shape val="box"/>
        <c:axId val="237071976"/>
        <c:axId val="244785280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tint val="96000"/>
                          <a:lumMod val="100000"/>
                        </a:schemeClr>
                      </a:gs>
                      <a:gs pos="78000">
                        <a:schemeClr val="accent5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  <c:pt idx="3">
                        <c:v>2025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Лист1!$D$2:$D$6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C9DB-4A64-904B-3AA63D11C183}"/>
                  </c:ext>
                </c:extLst>
              </c15:ser>
            </c15:filteredBarSeries>
          </c:ext>
        </c:extLst>
      </c:bar3DChart>
      <c:catAx>
        <c:axId val="237071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33CC"/>
                </a:solidFill>
                <a:latin typeface="a_Albionic" panose="020B0903060703020204" pitchFamily="34" charset="-52"/>
                <a:ea typeface="+mn-ea"/>
                <a:cs typeface="+mn-cs"/>
              </a:defRPr>
            </a:pPr>
            <a:endParaRPr lang="ru-RU"/>
          </a:p>
        </c:txPr>
        <c:crossAx val="244785280"/>
        <c:crosses val="autoZero"/>
        <c:auto val="1"/>
        <c:lblAlgn val="ctr"/>
        <c:lblOffset val="100"/>
        <c:noMultiLvlLbl val="0"/>
      </c:catAx>
      <c:valAx>
        <c:axId val="2447852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237071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003720487221802"/>
          <c:y val="5.3517647019860975E-2"/>
          <c:w val="0.21623027242600867"/>
          <c:h val="6.34390836767792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339379619689021"/>
          <c:y val="0.27395459637854958"/>
          <c:w val="0.7939128511353758"/>
          <c:h val="0.37651028658908919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ФАКТ,тыс.руб.</c:v>
                </c:pt>
              </c:strCache>
            </c:strRef>
          </c:tx>
          <c:spPr>
            <a:solidFill>
              <a:srgbClr val="00B0F0">
                <a:alpha val="79000"/>
              </a:srgbClr>
            </a:solidFill>
            <a:ln>
              <a:noFill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l"/>
            </a:scene3d>
            <a:sp3d prstMaterial="plastic">
              <a:bevelT w="260350" prst="coolSlant"/>
              <a:bevelB w="38100"/>
            </a:sp3d>
          </c:spPr>
          <c:invertIfNegative val="0"/>
          <c:dLbls>
            <c:dLbl>
              <c:idx val="0"/>
              <c:layout>
                <c:manualLayout>
                  <c:x val="0"/>
                  <c:y val="-9.2933685960976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C6B-42E2-9172-156D9474F89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2762702664214356E-17"/>
                  <c:y val="-8.1316975215854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C6B-42E2-9172-156D9474F89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378410791089409E-3"/>
                  <c:y val="-9.6805922876017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C6B-42E2-9172-156D9474F89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533808093316506E-3"/>
                  <c:y val="-0.120039344366261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C6B-42E2-9172-156D9474F89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t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 formatCode="#,##0.0">
                  <c:v>454.9</c:v>
                </c:pt>
                <c:pt idx="1">
                  <c:v>161</c:v>
                </c:pt>
                <c:pt idx="2">
                  <c:v>161.1</c:v>
                </c:pt>
                <c:pt idx="3">
                  <c:v>160.69999999999999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4-9C6B-42E2-9172-156D9474F8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3"/>
        <c:gapDepth val="17"/>
        <c:shape val="box"/>
        <c:axId val="244781752"/>
        <c:axId val="244140656"/>
        <c:axId val="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2"/>
                <c:order val="1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Лист1!$D$1</c15:sqref>
                        </c15:formulaRef>
                      </c:ext>
                    </c:extLst>
                    <c:strCache>
                      <c:ptCount val="1"/>
                      <c:pt idx="0">
                        <c:v>Столбец1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5">
                          <a:tint val="96000"/>
                          <a:lumMod val="100000"/>
                        </a:schemeClr>
                      </a:gs>
                      <a:gs pos="78000">
                        <a:schemeClr val="accent5">
                          <a:shade val="94000"/>
                          <a:lumMod val="94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l"/>
                  </a:scene3d>
                  <a:sp3d prstMaterial="plastic">
                    <a:bevelT w="0" h="0"/>
                  </a:sp3d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  <c:pt idx="3">
                        <c:v>2025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Лист1!$D$2:$D$6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5-9C6B-42E2-9172-156D9474F894}"/>
                  </c:ext>
                </c:extLst>
              </c15:ser>
            </c15:filteredBarSeries>
          </c:ext>
        </c:extLst>
      </c:bar3DChart>
      <c:catAx>
        <c:axId val="244781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33CC"/>
                </a:solidFill>
                <a:latin typeface="a_Albionic" panose="020B0903060703020204" pitchFamily="34" charset="-52"/>
                <a:ea typeface="+mn-ea"/>
                <a:cs typeface="+mn-cs"/>
              </a:defRPr>
            </a:pPr>
            <a:endParaRPr lang="ru-RU"/>
          </a:p>
        </c:txPr>
        <c:crossAx val="244140656"/>
        <c:crosses val="autoZero"/>
        <c:auto val="1"/>
        <c:lblAlgn val="ctr"/>
        <c:lblOffset val="100"/>
        <c:noMultiLvlLbl val="0"/>
      </c:catAx>
      <c:valAx>
        <c:axId val="2441406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244781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068096625869161"/>
          <c:y val="0.10104524103337761"/>
          <c:w val="0.19270690295734322"/>
          <c:h val="6.34390836767792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064778477095761E-2"/>
          <c:y val="8.9777317009138616E-2"/>
          <c:w val="0.84842995169082125"/>
          <c:h val="0.743206342508901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8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961-42C2-8547-2B66096A0219}"/>
              </c:ext>
            </c:extLst>
          </c:dPt>
          <c:dPt>
            <c:idx val="1"/>
            <c:bubble3D val="0"/>
            <c:spPr>
              <a:solidFill>
                <a:srgbClr val="B482D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961-42C2-8547-2B66096A0219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961-42C2-8547-2B66096A021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961-42C2-8547-2B66096A021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24.4</c:v>
                </c:pt>
                <c:pt idx="1">
                  <c:v>4</c:v>
                </c:pt>
                <c:pt idx="2" formatCode="General">
                  <c:v>71.599999999999994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961-42C2-8547-2B66096A021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1789943412676881E-2"/>
          <c:y val="0.2538568214543151"/>
          <c:w val="0.84842995169082125"/>
          <c:h val="0.743206342508901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5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E2E-4F90-9403-A2FDE4143035}"/>
              </c:ext>
            </c:extLst>
          </c:dPt>
          <c:dPt>
            <c:idx val="1"/>
            <c:bubble3D val="0"/>
            <c:spPr>
              <a:solidFill>
                <a:srgbClr val="B482D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E2E-4F90-9403-A2FDE4143035}"/>
              </c:ext>
            </c:extLst>
          </c:dPt>
          <c:dPt>
            <c:idx val="2"/>
            <c:bubble3D val="0"/>
            <c:explosion val="4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E2E-4F90-9403-A2FDE41430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E2E-4F90-9403-A2FDE41430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29.4</c:v>
                </c:pt>
                <c:pt idx="1">
                  <c:v>4</c:v>
                </c:pt>
                <c:pt idx="2" formatCode="General">
                  <c:v>66.599999999999994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E2E-4F90-9403-A2FDE414303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565720123922534E-2"/>
          <c:y val="0.25385693461818248"/>
          <c:w val="0.84842995169082125"/>
          <c:h val="0.743206342508901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55"/>
          <c:dPt>
            <c:idx val="0"/>
            <c:bubble3D val="0"/>
            <c:explosion val="14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701-4CCE-9182-12423C9FEBF4}"/>
              </c:ext>
            </c:extLst>
          </c:dPt>
          <c:dPt>
            <c:idx val="1"/>
            <c:bubble3D val="0"/>
            <c:explosion val="40"/>
            <c:spPr>
              <a:solidFill>
                <a:srgbClr val="B482D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701-4CCE-9182-12423C9FEBF4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701-4CCE-9182-12423C9FEB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701-4CCE-9182-12423C9FEB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31.8</c:v>
                </c:pt>
                <c:pt idx="1">
                  <c:v>4.0999999999999996</c:v>
                </c:pt>
                <c:pt idx="2" formatCode="General">
                  <c:v>64.099999999999994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701-4CCE-9182-12423C9FEBF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-3.1976308782511814E-2"/>
                  <c:y val="-0.416992805541553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333 440 738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61789715348163"/>
                      <c:h val="0.13823148511671435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9.6352365210412849E-3"/>
                  <c:y val="-0.390566577535801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260</a:t>
                    </a:r>
                    <a:r>
                      <a:rPr lang="en-US" baseline="0" dirty="0" smtClean="0"/>
                      <a:t> 519 780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6575428851992"/>
                      <c:h val="0.1539604612346792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9.8018354179109299E-3"/>
                  <c:y val="-0.382654613564652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261 798</a:t>
                    </a:r>
                    <a:r>
                      <a:rPr lang="en-US" baseline="0" dirty="0" smtClean="0"/>
                      <a:t> 298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30647388896023"/>
                      <c:h val="0.15396046123467921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5.7487298836504275E-2"/>
                  <c:y val="-0.388733904117647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259 609 546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82306769975782"/>
                      <c:h val="0.1618249492936616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333440.7</c:v>
                </c:pt>
                <c:pt idx="1">
                  <c:v>260519.8</c:v>
                </c:pt>
                <c:pt idx="2">
                  <c:v>261798.3</c:v>
                </c:pt>
                <c:pt idx="3">
                  <c:v>259609.5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298212304"/>
        <c:axId val="298212696"/>
        <c:axId val="0"/>
      </c:bar3DChart>
      <c:catAx>
        <c:axId val="29821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98212696"/>
        <c:crosses val="autoZero"/>
        <c:auto val="1"/>
        <c:lblAlgn val="ctr"/>
        <c:lblOffset val="100"/>
        <c:noMultiLvlLbl val="0"/>
      </c:catAx>
      <c:valAx>
        <c:axId val="29821269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one"/>
        <c:crossAx val="298212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51939857827504"/>
          <c:y val="0.19558653910995757"/>
          <c:w val="0.52927073787573908"/>
          <c:h val="0.7742433855371897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4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09A-440F-A809-BAD1B869D223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09A-440F-A809-BAD1B869D223}"/>
              </c:ext>
            </c:extLst>
          </c:dPt>
          <c:dPt>
            <c:idx val="2"/>
            <c:bubble3D val="0"/>
            <c:spPr>
              <a:solidFill>
                <a:srgbClr val="00FF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09A-440F-A809-BAD1B869D223}"/>
              </c:ext>
            </c:extLst>
          </c:dPt>
          <c:dPt>
            <c:idx val="3"/>
            <c:bubble3D val="0"/>
            <c:spPr>
              <a:solidFill>
                <a:srgbClr val="67F6F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09A-440F-A809-BAD1B869D22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09A-440F-A809-BAD1B869D2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4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Национальная экономика</c:v>
                </c:pt>
                <c:pt idx="3">
                  <c:v>Культура, физкультура и спорт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49.3</c:v>
                </c:pt>
                <c:pt idx="1">
                  <c:v>8.3000000000000007</c:v>
                </c:pt>
                <c:pt idx="2">
                  <c:v>10.1</c:v>
                </c:pt>
                <c:pt idx="3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09A-440F-A809-BAD1B869D2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0"/>
        <c:holeSize val="2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тыс.рублей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 отчет 2021</c:v>
                </c:pt>
                <c:pt idx="1">
                  <c:v> оценка 2022</c:v>
                </c:pt>
                <c:pt idx="2">
                  <c:v> прогноз 2023</c:v>
                </c:pt>
                <c:pt idx="3">
                  <c:v> прогноз 2024</c:v>
                </c:pt>
                <c:pt idx="4">
                  <c:v> прогноз 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1090430.2</c:v>
                </c:pt>
                <c:pt idx="1">
                  <c:v>1248137</c:v>
                </c:pt>
                <c:pt idx="2">
                  <c:v>1340834</c:v>
                </c:pt>
                <c:pt idx="3">
                  <c:v>1397588</c:v>
                </c:pt>
                <c:pt idx="4">
                  <c:v>1457838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10-41E4-BCA6-18FFE91C45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 в 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05273784583410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210-41E4-BCA6-18FFE91C454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1186601531267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210-41E4-BCA6-18FFE91C454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13184461458541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210-41E4-BCA6-18FFE91C454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314502907604379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210-41E4-BCA6-18FFE91C454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0788695101322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210-41E4-BCA6-18FFE91C454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 отчет 2021</c:v>
                </c:pt>
                <c:pt idx="1">
                  <c:v> оценка 2022</c:v>
                </c:pt>
                <c:pt idx="2">
                  <c:v> прогноз 2023</c:v>
                </c:pt>
                <c:pt idx="3">
                  <c:v> прогноз 2024</c:v>
                </c:pt>
                <c:pt idx="4">
                  <c:v> прогноз 2025</c:v>
                </c:pt>
              </c:strCache>
            </c:strRef>
          </c:cat>
          <c:val>
            <c:numRef>
              <c:f>Лист1!$C$2:$C$6</c:f>
              <c:numCache>
                <c:formatCode>0</c:formatCode>
                <c:ptCount val="5"/>
                <c:pt idx="0">
                  <c:v>116.1</c:v>
                </c:pt>
                <c:pt idx="1">
                  <c:v>114.5</c:v>
                </c:pt>
                <c:pt idx="2">
                  <c:v>107.4</c:v>
                </c:pt>
                <c:pt idx="3">
                  <c:v>104.2</c:v>
                </c:pt>
                <c:pt idx="4">
                  <c:v>104.3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210-41E4-BCA6-18FFE91C45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one"/>
        <c:axId val="296377848"/>
        <c:axId val="297394224"/>
        <c:axId val="0"/>
      </c:bar3DChart>
      <c:catAx>
        <c:axId val="296377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7394224"/>
        <c:crosses val="autoZero"/>
        <c:auto val="1"/>
        <c:lblAlgn val="ctr"/>
        <c:lblOffset val="100"/>
        <c:noMultiLvlLbl val="0"/>
      </c:catAx>
      <c:valAx>
        <c:axId val="297394224"/>
        <c:scaling>
          <c:orientation val="minMax"/>
          <c:max val="1025"/>
        </c:scaling>
        <c:delete val="0"/>
        <c:axPos val="l"/>
        <c:numFmt formatCode="#,##0.0" sourceLinked="1"/>
        <c:majorTickMark val="none"/>
        <c:minorTickMark val="none"/>
        <c:tickLblPos val="none"/>
        <c:crossAx val="29637784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9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069456542994797E-2"/>
          <c:y val="0.15472592659710779"/>
          <c:w val="0.90128617125984256"/>
          <c:h val="0.616440415674982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spPr>
            <a:solidFill>
              <a:srgbClr val="8BB92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294569067768481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CEB-4452-AD24-1908A45A170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240370023289354E-3"/>
                  <c:y val="0.355514392134374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CEB-4452-AD24-1908A45A170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3240370023289779E-3"/>
                  <c:y val="0.391065831347811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CEB-4452-AD24-1908A45A170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0.472326263835668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CEB-4452-AD24-1908A45A170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7042741137879233E-16"/>
                  <c:y val="0.492641371957632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CEB-4452-AD24-1908A45A170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Отчет 2021 </c:v>
                </c:pt>
                <c:pt idx="1">
                  <c:v>Оценка 2022 </c:v>
                </c:pt>
                <c:pt idx="2">
                  <c:v>Прогноз 2023 </c:v>
                </c:pt>
                <c:pt idx="3">
                  <c:v>Прогноз 2024 </c:v>
                </c:pt>
                <c:pt idx="4">
                  <c:v>Прогноз 2025 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33900.1</c:v>
                </c:pt>
                <c:pt idx="1">
                  <c:v>37300.1</c:v>
                </c:pt>
                <c:pt idx="2">
                  <c:v>39955.699999999997</c:v>
                </c:pt>
                <c:pt idx="3">
                  <c:v>41645</c:v>
                </c:pt>
                <c:pt idx="4">
                  <c:v>43442.400000000001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CEB-4452-AD24-1908A45A17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4"/>
        <c:overlap val="-27"/>
        <c:axId val="297391088"/>
        <c:axId val="297393440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60325" cap="rnd" cmpd="sng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square"/>
            <c:size val="13"/>
            <c:spPr>
              <a:solidFill>
                <a:schemeClr val="accent2">
                  <a:lumMod val="50000"/>
                </a:schemeClr>
              </a:solidFill>
              <a:ln w="50800">
                <a:solidFill>
                  <a:schemeClr val="accent2">
                    <a:lumMod val="50000"/>
                  </a:schemeClr>
                </a:solidFill>
              </a:ln>
            </c:spPr>
          </c:marker>
          <c:dPt>
            <c:idx val="1"/>
            <c:marker>
              <c:spPr>
                <a:solidFill>
                  <a:schemeClr val="accent2">
                    <a:lumMod val="50000"/>
                  </a:schemeClr>
                </a:solidFill>
                <a:ln w="50800" cmpd="sng">
                  <a:solidFill>
                    <a:schemeClr val="accent2">
                      <a:lumMod val="50000"/>
                    </a:schemeClr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6CEB-4452-AD24-1908A45A170F}"/>
              </c:ext>
            </c:extLst>
          </c:dPt>
          <c:dLbls>
            <c:dLbl>
              <c:idx val="0"/>
              <c:layout>
                <c:manualLayout>
                  <c:x val="-5.1128814051237516E-2"/>
                  <c:y val="-9.1417986548839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CEB-4452-AD24-1908A45A170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6480740046579559E-2"/>
                  <c:y val="-9.6496763579330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CEB-4452-AD24-1908A45A170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8804777048908538E-2"/>
                  <c:y val="-9.1417986548839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CEB-4452-AD24-1908A45A170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8804777048908538E-2"/>
                  <c:y val="-9.6496763579330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CEB-4452-AD24-1908A45A170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8804777048908538E-2"/>
                  <c:y val="-9.1417986548839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CEB-4452-AD24-1908A45A170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Отчет 2021 </c:v>
                </c:pt>
                <c:pt idx="1">
                  <c:v>Оценка 2022 </c:v>
                </c:pt>
                <c:pt idx="2">
                  <c:v>Прогноз 2023 </c:v>
                </c:pt>
                <c:pt idx="3">
                  <c:v>Прогноз 2024 </c:v>
                </c:pt>
                <c:pt idx="4">
                  <c:v>Прогноз 2025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106</c:v>
                </c:pt>
                <c:pt idx="1">
                  <c:v>110</c:v>
                </c:pt>
                <c:pt idx="2">
                  <c:v>107</c:v>
                </c:pt>
                <c:pt idx="3">
                  <c:v>104</c:v>
                </c:pt>
                <c:pt idx="4">
                  <c:v>104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6CEB-4452-AD24-1908A45A17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97392656"/>
        <c:axId val="297392264"/>
      </c:lineChart>
      <c:catAx>
        <c:axId val="29739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297393440"/>
        <c:crosses val="autoZero"/>
        <c:auto val="1"/>
        <c:lblAlgn val="ctr"/>
        <c:lblOffset val="100"/>
        <c:noMultiLvlLbl val="0"/>
      </c:catAx>
      <c:valAx>
        <c:axId val="297393440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7391088"/>
        <c:crosses val="autoZero"/>
        <c:crossBetween val="between"/>
      </c:valAx>
      <c:valAx>
        <c:axId val="29739226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97392656"/>
        <c:crosses val="max"/>
        <c:crossBetween val="between"/>
      </c:valAx>
      <c:catAx>
        <c:axId val="297392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739226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15954804006644252"/>
          <c:y val="1.9934656458770173E-2"/>
          <c:w val="0.25114715015420075"/>
          <c:h val="0.200722865933883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7241118669690101E-3"/>
                  <c:y val="2.5023207839092315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 853768,0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A6B-4AA3-B6EB-C13E2D3E0AA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7241118669690101E-3"/>
                  <c:y val="2.351948721726957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1048892,4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A6B-4AA3-B6EB-C13E2D3E0AA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8492212282988437E-3"/>
                  <c:y val="2.7108229573417773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1167438,2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A6B-4AA3-B6EB-C13E2D3E0AA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871652948143387E-3"/>
                  <c:y val="2.018676784793341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1250326,3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A6B-4AA3-B6EB-C13E2D3E0AA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799501252819588E-3"/>
                  <c:y val="2.2045236867310164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1341925,2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A6B-4AA3-B6EB-C13E2D3E0AA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отчет 2021</c:v>
                </c:pt>
                <c:pt idx="1">
                  <c:v>оценка 2022</c:v>
                </c:pt>
                <c:pt idx="2">
                  <c:v>прогноз 2023</c:v>
                </c:pt>
                <c:pt idx="3">
                  <c:v>прогноз 2024</c:v>
                </c:pt>
                <c:pt idx="4">
                  <c:v>прогноз 2025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">
                  <c:v>853768</c:v>
                </c:pt>
                <c:pt idx="1">
                  <c:v>1048892</c:v>
                </c:pt>
                <c:pt idx="2">
                  <c:v>1167438</c:v>
                </c:pt>
                <c:pt idx="3">
                  <c:v>1250326</c:v>
                </c:pt>
                <c:pt idx="4">
                  <c:v>1341925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A6B-4AA3-B6EB-C13E2D3E0A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39"/>
        <c:axId val="293848400"/>
        <c:axId val="293847224"/>
      </c:barChart>
      <c:lineChart>
        <c:grouping val="stack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 в %</c:v>
                </c:pt>
              </c:strCache>
            </c:strRef>
          </c:tx>
          <c:dLbls>
            <c:dLbl>
              <c:idx val="0"/>
              <c:layout>
                <c:manualLayout>
                  <c:x val="-7.3487465852482725E-2"/>
                  <c:y val="8.90812642746629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EA6B-4AA3-B6EB-C13E2D3E0AA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0977124883199126E-2"/>
                  <c:y val="-1.9101893464967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EA6B-4AA3-B6EB-C13E2D3E0AA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7739992322388405E-2"/>
                  <c:y val="-0.113307301259853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EA6B-4AA3-B6EB-C13E2D3E0AA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7565348974235361E-2"/>
                  <c:y val="-9.690120091357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EA6B-4AA3-B6EB-C13E2D3E0AA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9489959588384787E-2"/>
                  <c:y val="-9.690120091357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EA6B-4AA3-B6EB-C13E2D3E0AA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отчет 2021</c:v>
                </c:pt>
                <c:pt idx="1">
                  <c:v>оценка 2022</c:v>
                </c:pt>
                <c:pt idx="2">
                  <c:v>прогноз 2023</c:v>
                </c:pt>
                <c:pt idx="3">
                  <c:v>прогноз 2024</c:v>
                </c:pt>
                <c:pt idx="4">
                  <c:v>прогноз 2025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106.5</c:v>
                </c:pt>
                <c:pt idx="1">
                  <c:v>123</c:v>
                </c:pt>
                <c:pt idx="2">
                  <c:v>103.6</c:v>
                </c:pt>
                <c:pt idx="3">
                  <c:v>103.7</c:v>
                </c:pt>
                <c:pt idx="4">
                  <c:v>103.7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EA6B-4AA3-B6EB-C13E2D3E0A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99750696"/>
        <c:axId val="293848008"/>
      </c:lineChart>
      <c:catAx>
        <c:axId val="293848400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one"/>
        <c:crossAx val="293847224"/>
        <c:crosses val="autoZero"/>
        <c:auto val="1"/>
        <c:lblAlgn val="ctr"/>
        <c:lblOffset val="100"/>
        <c:noMultiLvlLbl val="0"/>
      </c:catAx>
      <c:valAx>
        <c:axId val="29384722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+mn-lt"/>
              </a:defRPr>
            </a:pPr>
            <a:endParaRPr lang="ru-RU"/>
          </a:p>
        </c:txPr>
        <c:crossAx val="293848400"/>
        <c:crosses val="autoZero"/>
        <c:crossBetween val="between"/>
      </c:valAx>
      <c:valAx>
        <c:axId val="29384800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+mn-lt"/>
              </a:defRPr>
            </a:pPr>
            <a:endParaRPr lang="ru-RU"/>
          </a:p>
        </c:txPr>
        <c:crossAx val="299750696"/>
        <c:crosses val="max"/>
        <c:crossBetween val="between"/>
      </c:valAx>
      <c:catAx>
        <c:axId val="2997506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93848008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.18012554978246764"/>
          <c:y val="0.86060414057319679"/>
          <c:w val="0.50274965629296342"/>
          <c:h val="9.2611802843881236E-2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млн.рублей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 отчет 2021</c:v>
                </c:pt>
                <c:pt idx="1">
                  <c:v> оценка 2022</c:v>
                </c:pt>
                <c:pt idx="2">
                  <c:v> прогноз 2023</c:v>
                </c:pt>
                <c:pt idx="3">
                  <c:v> прогноз 2024</c:v>
                </c:pt>
                <c:pt idx="4">
                  <c:v> прогноз 2025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110601.4</c:v>
                </c:pt>
                <c:pt idx="1">
                  <c:v>121915.6</c:v>
                </c:pt>
                <c:pt idx="2">
                  <c:v>131138.5</c:v>
                </c:pt>
                <c:pt idx="3" formatCode="#,##0.0">
                  <c:v>139513</c:v>
                </c:pt>
                <c:pt idx="4" formatCode="General">
                  <c:v>149877.4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87-47C8-8192-AD5F9D2C7DB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темп роста в %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05273784583410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587-47C8-8192-AD5F9D2C7DB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1186601531267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587-47C8-8192-AD5F9D2C7DB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013184461458541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587-47C8-8192-AD5F9D2C7DB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314502907604379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587-47C8-8192-AD5F9D2C7DB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0788695101322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587-47C8-8192-AD5F9D2C7DB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 отчет 2021</c:v>
                </c:pt>
                <c:pt idx="1">
                  <c:v> оценка 2022</c:v>
                </c:pt>
                <c:pt idx="2">
                  <c:v> прогноз 2023</c:v>
                </c:pt>
                <c:pt idx="3">
                  <c:v> прогноз 2024</c:v>
                </c:pt>
                <c:pt idx="4">
                  <c:v> прогноз 2025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75</c:v>
                </c:pt>
                <c:pt idx="1">
                  <c:v>106</c:v>
                </c:pt>
                <c:pt idx="2">
                  <c:v>103</c:v>
                </c:pt>
                <c:pt idx="3">
                  <c:v>103.5</c:v>
                </c:pt>
                <c:pt idx="4">
                  <c:v>103.5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587-47C8-8192-AD5F9D2C7DB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one"/>
        <c:axId val="299751480"/>
        <c:axId val="299751872"/>
        <c:axId val="0"/>
      </c:bar3DChart>
      <c:catAx>
        <c:axId val="299751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99751872"/>
        <c:crosses val="autoZero"/>
        <c:auto val="1"/>
        <c:lblAlgn val="ctr"/>
        <c:lblOffset val="100"/>
        <c:noMultiLvlLbl val="0"/>
      </c:catAx>
      <c:valAx>
        <c:axId val="299751872"/>
        <c:scaling>
          <c:orientation val="minMax"/>
          <c:max val="1025"/>
        </c:scaling>
        <c:delete val="0"/>
        <c:axPos val="l"/>
        <c:numFmt formatCode="#,##0.00" sourceLinked="1"/>
        <c:majorTickMark val="none"/>
        <c:minorTickMark val="none"/>
        <c:tickLblPos val="none"/>
        <c:crossAx val="29975148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9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069456542994797E-2"/>
          <c:y val="0.15472592659710779"/>
          <c:w val="0.90128617125984256"/>
          <c:h val="0.616440415674982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spPr>
            <a:solidFill>
              <a:srgbClr val="8BB92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294569067768481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B20-4045-9B37-33474F6D16E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240370023289354E-3"/>
                  <c:y val="0.355514392134374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B20-4045-9B37-33474F6D16E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3240370023289779E-3"/>
                  <c:y val="0.391065831347811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B20-4045-9B37-33474F6D16E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0.406302162439284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B20-4045-9B37-33474F6D16E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0.426617270561248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B20-4045-9B37-33474F6D16E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Отчет 2021 </c:v>
                </c:pt>
                <c:pt idx="1">
                  <c:v>Оценка 2022 </c:v>
                </c:pt>
                <c:pt idx="2">
                  <c:v>Прогноз 2023 </c:v>
                </c:pt>
                <c:pt idx="3">
                  <c:v>Прогноз 2024 </c:v>
                </c:pt>
                <c:pt idx="4">
                  <c:v>Прогноз 2025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">
                  <c:v>9486.6</c:v>
                </c:pt>
                <c:pt idx="1">
                  <c:v>11637.6</c:v>
                </c:pt>
                <c:pt idx="2" formatCode="#,##0.0">
                  <c:v>12811.8</c:v>
                </c:pt>
                <c:pt idx="3" formatCode="#,##0.0">
                  <c:v>13669.2</c:v>
                </c:pt>
                <c:pt idx="4">
                  <c:v>14642.4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B20-4045-9B37-33474F6D16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4"/>
        <c:overlap val="-27"/>
        <c:axId val="299752656"/>
        <c:axId val="299753048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Темп роста, %</c:v>
                </c:pt>
              </c:strCache>
            </c:strRef>
          </c:tx>
          <c:spPr>
            <a:ln w="60325" cap="rnd" cmpd="sng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square"/>
            <c:size val="13"/>
            <c:spPr>
              <a:solidFill>
                <a:schemeClr val="accent2">
                  <a:lumMod val="50000"/>
                </a:schemeClr>
              </a:solidFill>
              <a:ln w="50800">
                <a:solidFill>
                  <a:schemeClr val="accent2">
                    <a:lumMod val="50000"/>
                  </a:schemeClr>
                </a:solidFill>
              </a:ln>
            </c:spPr>
          </c:marker>
          <c:dPt>
            <c:idx val="1"/>
            <c:marker>
              <c:spPr>
                <a:solidFill>
                  <a:schemeClr val="accent2">
                    <a:lumMod val="50000"/>
                  </a:schemeClr>
                </a:solidFill>
                <a:ln w="50800" cmpd="sng">
                  <a:solidFill>
                    <a:schemeClr val="accent2">
                      <a:lumMod val="50000"/>
                    </a:schemeClr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5B20-4045-9B37-33474F6D16E2}"/>
              </c:ext>
            </c:extLst>
          </c:dPt>
          <c:dLbls>
            <c:dLbl>
              <c:idx val="0"/>
              <c:layout>
                <c:manualLayout>
                  <c:x val="-5.1128814051237516E-2"/>
                  <c:y val="-9.1417986548839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B20-4045-9B37-33474F6D16E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6480740046579559E-2"/>
                  <c:y val="-9.6496763579330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B20-4045-9B37-33474F6D16E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8804777048908538E-2"/>
                  <c:y val="-9.1417986548839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B20-4045-9B37-33474F6D16E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8804777048908538E-2"/>
                  <c:y val="-9.6496763579330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B20-4045-9B37-33474F6D16E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8804777048908538E-2"/>
                  <c:y val="-9.1417986548839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5B20-4045-9B37-33474F6D16E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Отчет 2021 </c:v>
                </c:pt>
                <c:pt idx="1">
                  <c:v>Оценка 2022 </c:v>
                </c:pt>
                <c:pt idx="2">
                  <c:v>Прогноз 2023 </c:v>
                </c:pt>
                <c:pt idx="3">
                  <c:v>Прогноз 2024 </c:v>
                </c:pt>
                <c:pt idx="4">
                  <c:v>Прогноз 2025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106</c:v>
                </c:pt>
                <c:pt idx="1">
                  <c:v>109</c:v>
                </c:pt>
                <c:pt idx="2">
                  <c:v>112</c:v>
                </c:pt>
                <c:pt idx="3">
                  <c:v>114</c:v>
                </c:pt>
                <c:pt idx="4">
                  <c:v>115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5B20-4045-9B37-33474F6D16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99753832"/>
        <c:axId val="299753440"/>
      </c:lineChart>
      <c:catAx>
        <c:axId val="29975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299753048"/>
        <c:crosses val="autoZero"/>
        <c:auto val="1"/>
        <c:lblAlgn val="ctr"/>
        <c:lblOffset val="100"/>
        <c:noMultiLvlLbl val="0"/>
      </c:catAx>
      <c:valAx>
        <c:axId val="299753048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9752656"/>
        <c:crosses val="autoZero"/>
        <c:crossBetween val="between"/>
      </c:valAx>
      <c:valAx>
        <c:axId val="29975344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99753832"/>
        <c:crosses val="max"/>
        <c:crossBetween val="between"/>
      </c:valAx>
      <c:catAx>
        <c:axId val="299753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9753440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15954804006644252"/>
          <c:y val="1.9934656458770173E-2"/>
          <c:w val="0.25114715015420075"/>
          <c:h val="0.200722865933883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084458290065765E-3"/>
          <c:y val="3.1012002935849457E-2"/>
          <c:w val="0.97620283835237109"/>
          <c:h val="0.785926480971397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3.2450674974039473E-2"/>
                  <c:y val="-6.202400587169893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499 625 073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1633783316026306E-2"/>
                  <c:y val="-5.316343360431335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389 517 466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878850813430331E-2"/>
                  <c:y val="-5.759371973800613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379 416 911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499625.1</c:v>
                </c:pt>
                <c:pt idx="1">
                  <c:v>389517.5</c:v>
                </c:pt>
                <c:pt idx="2">
                  <c:v>379417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2.5960539979231527E-2"/>
                  <c:y val="-7.088449092872750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528 342 073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494634821737626"/>
                      <c:h val="6.7772389340522252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4.002249913464867E-2"/>
                  <c:y val="-6.423914893854530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381 837 466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9780200761509013E-2"/>
                  <c:y val="-7.08845781390844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372 559 601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#,##0.00</c:formatCode>
                <c:ptCount val="3"/>
                <c:pt idx="0" formatCode="General">
                  <c:v>528342.1</c:v>
                </c:pt>
                <c:pt idx="1">
                  <c:v>381837.5</c:v>
                </c:pt>
                <c:pt idx="2">
                  <c:v>372559.6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00095016"/>
        <c:axId val="296379024"/>
        <c:axId val="0"/>
      </c:bar3DChart>
      <c:catAx>
        <c:axId val="300095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96379024"/>
        <c:crosses val="autoZero"/>
        <c:auto val="1"/>
        <c:lblAlgn val="ctr"/>
        <c:lblOffset val="100"/>
        <c:noMultiLvlLbl val="0"/>
      </c:catAx>
      <c:valAx>
        <c:axId val="296379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crossAx val="30009501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4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172281553072373E-2"/>
          <c:y val="2.9767859703672357E-2"/>
          <c:w val="0.97024553398137869"/>
          <c:h val="0.8421444706466956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2094022195724112E-2"/>
                  <c:y val="-0.3550930634494365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486 180 960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997-4D4E-BD1E-DE7FEA8F0C4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1265923671168637E-2"/>
                  <c:y val="-0.4383855378915874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499</a:t>
                    </a:r>
                    <a:r>
                      <a:rPr lang="en-US" baseline="0" dirty="0"/>
                      <a:t> 625 073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97-4D4E-BD1E-DE7FEA8F0C4B}"/>
                </c:ext>
                <c:ext xmlns:c15="http://schemas.microsoft.com/office/drawing/2012/chart" uri="{CE6537A1-D6FC-4f65-9D91-7224C49458BB}">
                  <c15:layout>
                    <c:manualLayout>
                      <c:w val="0.22163786888824583"/>
                      <c:h val="7.0586561854186824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2.7913235380722452E-2"/>
                  <c:y val="-0.3596460330864326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389 517 466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997-4D4E-BD1E-DE7FEA8F0C4B}"/>
                </c:ext>
                <c:ext xmlns:c15="http://schemas.microsoft.com/office/drawing/2012/chart" uri="{CE6537A1-D6FC-4f65-9D91-7224C49458BB}">
                  <c15:layout>
                    <c:manualLayout>
                      <c:w val="0.17327530625402965"/>
                      <c:h val="7.0586561854186824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3.7541531388032963E-2"/>
                  <c:y val="-0.3909587530825289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379 416 911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997-4D4E-BD1E-DE7FEA8F0C4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385911259</c:v>
                </c:pt>
                <c:pt idx="1">
                  <c:v>499625073</c:v>
                </c:pt>
                <c:pt idx="2">
                  <c:v>389517466</c:v>
                </c:pt>
                <c:pt idx="3">
                  <c:v>379416911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997-4D4E-BD1E-DE7FEA8F0C4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00736040"/>
        <c:axId val="300736432"/>
        <c:axId val="0"/>
      </c:bar3DChart>
      <c:catAx>
        <c:axId val="300736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00736432"/>
        <c:crosses val="autoZero"/>
        <c:auto val="1"/>
        <c:lblAlgn val="ctr"/>
        <c:lblOffset val="100"/>
        <c:noMultiLvlLbl val="0"/>
      </c:catAx>
      <c:valAx>
        <c:axId val="30073643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one"/>
        <c:crossAx val="300736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C7B11A-01D2-43A7-A921-A26C21DBA763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</dgm:pt>
    <dgm:pt modelId="{9A0B6F81-B6C2-499C-A3B3-21DCAE7E2918}" type="pres">
      <dgm:prSet presAssocID="{9DC7B11A-01D2-43A7-A921-A26C21DBA763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5D78135A-BBE6-4DC5-BCC1-322A2AAA570E}" type="presOf" srcId="{9DC7B11A-01D2-43A7-A921-A26C21DBA763}" destId="{9A0B6F81-B6C2-499C-A3B3-21DCAE7E291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54DD9C-3FB1-4D83-ABBC-1F977E8CE4B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2D68614-EA3C-4D31-9808-C00F99CD1C6C}">
      <dgm:prSet phldrT="[Текст]" custT="1"/>
      <dgm:spPr>
        <a:noFill/>
        <a:ln w="38100">
          <a:solidFill>
            <a:srgbClr val="92D050"/>
          </a:solidFill>
        </a:ln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Обязательная открытость для общества и средств массовой информации проектов бюджетов </a:t>
          </a:r>
        </a:p>
      </dgm:t>
    </dgm:pt>
    <dgm:pt modelId="{962D24DA-D2C0-4B69-8A3F-12D6437E3E30}" type="parTrans" cxnId="{00F5318E-5ED6-43CA-938E-15245F1570FB}">
      <dgm:prSet/>
      <dgm:spPr/>
      <dgm:t>
        <a:bodyPr/>
        <a:lstStyle/>
        <a:p>
          <a:endParaRPr lang="ru-RU"/>
        </a:p>
      </dgm:t>
    </dgm:pt>
    <dgm:pt modelId="{75F6BC05-C6B5-4993-8121-D4B1B0225A33}" type="sibTrans" cxnId="{00F5318E-5ED6-43CA-938E-15245F1570FB}">
      <dgm:prSet/>
      <dgm:spPr/>
      <dgm:t>
        <a:bodyPr/>
        <a:lstStyle/>
        <a:p>
          <a:endParaRPr lang="ru-RU"/>
        </a:p>
      </dgm:t>
    </dgm:pt>
    <dgm:pt modelId="{65DB0276-84FA-4793-BDD7-2BDEC722614A}">
      <dgm:prSet phldrT="[Текст]" custT="1"/>
      <dgm:spPr>
        <a:noFill/>
        <a:ln w="38100">
          <a:solidFill>
            <a:srgbClr val="92D050"/>
          </a:solidFill>
        </a:ln>
      </dgm:spPr>
      <dgm:t>
        <a:bodyPr/>
        <a:lstStyle/>
        <a:p>
          <a:pPr algn="ctr"/>
          <a:r>
            <a:rPr lang="ru-RU" sz="1800" dirty="0">
              <a:solidFill>
                <a:schemeClr val="tx1"/>
              </a:solidFill>
            </a:rPr>
            <a:t>   Обязательное опубликование в средствах массовой информации утвержденных бюджетов и отчетов об их исполнении</a:t>
          </a:r>
        </a:p>
      </dgm:t>
    </dgm:pt>
    <dgm:pt modelId="{C0832B3F-87CF-490F-B96A-16BF5CC51B36}" type="sibTrans" cxnId="{B56CDA6E-5AC3-44EE-9729-1F0AAC2B0764}">
      <dgm:prSet/>
      <dgm:spPr/>
      <dgm:t>
        <a:bodyPr/>
        <a:lstStyle/>
        <a:p>
          <a:endParaRPr lang="ru-RU"/>
        </a:p>
      </dgm:t>
    </dgm:pt>
    <dgm:pt modelId="{87CB2DE9-1D2F-4CB4-8624-5FC1FB3AD7DD}" type="parTrans" cxnId="{B56CDA6E-5AC3-44EE-9729-1F0AAC2B0764}">
      <dgm:prSet/>
      <dgm:spPr/>
      <dgm:t>
        <a:bodyPr/>
        <a:lstStyle/>
        <a:p>
          <a:endParaRPr lang="ru-RU"/>
        </a:p>
      </dgm:t>
    </dgm:pt>
    <dgm:pt modelId="{7F8884BB-6C35-45B1-A841-70FEAA9AEA75}" type="pres">
      <dgm:prSet presAssocID="{B354DD9C-3FB1-4D83-ABBC-1F977E8CE4BC}" presName="linearFlow" presStyleCnt="0">
        <dgm:presLayoutVars>
          <dgm:dir/>
          <dgm:resizeHandles val="exact"/>
        </dgm:presLayoutVars>
      </dgm:prSet>
      <dgm:spPr/>
    </dgm:pt>
    <dgm:pt modelId="{B8398690-A5EF-4327-8D7D-470521438936}" type="pres">
      <dgm:prSet presAssocID="{65DB0276-84FA-4793-BDD7-2BDEC722614A}" presName="composite" presStyleCnt="0"/>
      <dgm:spPr/>
    </dgm:pt>
    <dgm:pt modelId="{7735A0FB-F60E-43B3-92D9-700783173C54}" type="pres">
      <dgm:prSet presAssocID="{65DB0276-84FA-4793-BDD7-2BDEC722614A}" presName="imgShp" presStyleLbl="fgImgPlace1" presStyleIdx="0" presStyleCnt="2" custScaleX="93580" custScaleY="83817" custLinFactNeighborX="-44909" custLinFactNeighborY="10243"/>
      <dgm:spPr>
        <a:blipFill>
          <a:blip xmlns:r="http://schemas.openxmlformats.org/officeDocument/2006/relationships" r:embed="rId1"/>
          <a:srcRect/>
          <a:stretch>
            <a:fillRect l="-30000" r="-30000"/>
          </a:stretch>
        </a:blipFill>
      </dgm:spPr>
    </dgm:pt>
    <dgm:pt modelId="{D5DB73D7-CD47-48E4-86CC-5BF9E68242D1}" type="pres">
      <dgm:prSet presAssocID="{65DB0276-84FA-4793-BDD7-2BDEC722614A}" presName="txShp" presStyleLbl="node1" presStyleIdx="0" presStyleCnt="2" custScaleX="126226" custScaleY="72421" custLinFactNeighborX="1650" custLinFactNeighborY="10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22DEA2-A2AD-4684-9D19-E355B15553BA}" type="pres">
      <dgm:prSet presAssocID="{C0832B3F-87CF-490F-B96A-16BF5CC51B36}" presName="spacing" presStyleCnt="0"/>
      <dgm:spPr/>
    </dgm:pt>
    <dgm:pt modelId="{DC819DF7-FAA9-4369-B53E-FA7C55E9B131}" type="pres">
      <dgm:prSet presAssocID="{C2D68614-EA3C-4D31-9808-C00F99CD1C6C}" presName="composite" presStyleCnt="0"/>
      <dgm:spPr/>
    </dgm:pt>
    <dgm:pt modelId="{2C231501-68D6-4FE7-8099-1741585D4DDA}" type="pres">
      <dgm:prSet presAssocID="{C2D68614-EA3C-4D31-9808-C00F99CD1C6C}" presName="imgShp" presStyleLbl="fgImgPlace1" presStyleIdx="1" presStyleCnt="2" custScaleX="92158" custScaleY="87686" custLinFactNeighborX="-43118" custLinFactNeighborY="-12885"/>
      <dgm:spPr>
        <a:blipFill>
          <a:blip xmlns:r="http://schemas.openxmlformats.org/officeDocument/2006/relationships" r:embed="rId2"/>
          <a:srcRect/>
          <a:stretch>
            <a:fillRect l="-30000" r="-30000"/>
          </a:stretch>
        </a:blipFill>
      </dgm:spPr>
    </dgm:pt>
    <dgm:pt modelId="{F6682505-D5F4-42C2-9064-A580F125C80E}" type="pres">
      <dgm:prSet presAssocID="{C2D68614-EA3C-4D31-9808-C00F99CD1C6C}" presName="txShp" presStyleLbl="node1" presStyleIdx="1" presStyleCnt="2" custScaleX="124674" custScaleY="68310" custLinFactNeighborX="2652" custLinFactNeighborY="-12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A93055-79A7-44DD-8305-E2B01012204A}" type="presOf" srcId="{C2D68614-EA3C-4D31-9808-C00F99CD1C6C}" destId="{F6682505-D5F4-42C2-9064-A580F125C80E}" srcOrd="0" destOrd="0" presId="urn:microsoft.com/office/officeart/2005/8/layout/vList3"/>
    <dgm:cxn modelId="{B56CDA6E-5AC3-44EE-9729-1F0AAC2B0764}" srcId="{B354DD9C-3FB1-4D83-ABBC-1F977E8CE4BC}" destId="{65DB0276-84FA-4793-BDD7-2BDEC722614A}" srcOrd="0" destOrd="0" parTransId="{87CB2DE9-1D2F-4CB4-8624-5FC1FB3AD7DD}" sibTransId="{C0832B3F-87CF-490F-B96A-16BF5CC51B36}"/>
    <dgm:cxn modelId="{17B4441E-30AA-4B3C-B464-E8F9B676B8FE}" type="presOf" srcId="{B354DD9C-3FB1-4D83-ABBC-1F977E8CE4BC}" destId="{7F8884BB-6C35-45B1-A841-70FEAA9AEA75}" srcOrd="0" destOrd="0" presId="urn:microsoft.com/office/officeart/2005/8/layout/vList3"/>
    <dgm:cxn modelId="{9810720E-D0EE-473B-922F-1950A816FF5C}" type="presOf" srcId="{65DB0276-84FA-4793-BDD7-2BDEC722614A}" destId="{D5DB73D7-CD47-48E4-86CC-5BF9E68242D1}" srcOrd="0" destOrd="0" presId="urn:microsoft.com/office/officeart/2005/8/layout/vList3"/>
    <dgm:cxn modelId="{00F5318E-5ED6-43CA-938E-15245F1570FB}" srcId="{B354DD9C-3FB1-4D83-ABBC-1F977E8CE4BC}" destId="{C2D68614-EA3C-4D31-9808-C00F99CD1C6C}" srcOrd="1" destOrd="0" parTransId="{962D24DA-D2C0-4B69-8A3F-12D6437E3E30}" sibTransId="{75F6BC05-C6B5-4993-8121-D4B1B0225A33}"/>
    <dgm:cxn modelId="{94EBDA10-CE90-4362-A0E9-BBECDA66FAE1}" type="presParOf" srcId="{7F8884BB-6C35-45B1-A841-70FEAA9AEA75}" destId="{B8398690-A5EF-4327-8D7D-470521438936}" srcOrd="0" destOrd="0" presId="urn:microsoft.com/office/officeart/2005/8/layout/vList3"/>
    <dgm:cxn modelId="{FF35B824-2A8E-488F-A74C-12F9AA2DE51C}" type="presParOf" srcId="{B8398690-A5EF-4327-8D7D-470521438936}" destId="{7735A0FB-F60E-43B3-92D9-700783173C54}" srcOrd="0" destOrd="0" presId="urn:microsoft.com/office/officeart/2005/8/layout/vList3"/>
    <dgm:cxn modelId="{371EC63B-1D3A-4F9D-9116-BD89243834A8}" type="presParOf" srcId="{B8398690-A5EF-4327-8D7D-470521438936}" destId="{D5DB73D7-CD47-48E4-86CC-5BF9E68242D1}" srcOrd="1" destOrd="0" presId="urn:microsoft.com/office/officeart/2005/8/layout/vList3"/>
    <dgm:cxn modelId="{23225495-6FF2-4733-81D4-60E12226F6A6}" type="presParOf" srcId="{7F8884BB-6C35-45B1-A841-70FEAA9AEA75}" destId="{B522DEA2-A2AD-4684-9D19-E355B15553BA}" srcOrd="1" destOrd="0" presId="urn:microsoft.com/office/officeart/2005/8/layout/vList3"/>
    <dgm:cxn modelId="{31549F0B-4357-4FAE-ADE2-411574907D59}" type="presParOf" srcId="{7F8884BB-6C35-45B1-A841-70FEAA9AEA75}" destId="{DC819DF7-FAA9-4369-B53E-FA7C55E9B131}" srcOrd="2" destOrd="0" presId="urn:microsoft.com/office/officeart/2005/8/layout/vList3"/>
    <dgm:cxn modelId="{27748502-D223-4671-9F32-07B72E2246B9}" type="presParOf" srcId="{DC819DF7-FAA9-4369-B53E-FA7C55E9B131}" destId="{2C231501-68D6-4FE7-8099-1741585D4DDA}" srcOrd="0" destOrd="0" presId="urn:microsoft.com/office/officeart/2005/8/layout/vList3"/>
    <dgm:cxn modelId="{43682984-BB92-4F2E-B23B-2E1CD319BE1D}" type="presParOf" srcId="{DC819DF7-FAA9-4369-B53E-FA7C55E9B131}" destId="{F6682505-D5F4-42C2-9064-A580F125C80E}" srcOrd="1" destOrd="0" presId="urn:microsoft.com/office/officeart/2005/8/layout/vList3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AB9174-8041-4EFB-A13A-0B7BC081D4F2}" type="doc">
      <dgm:prSet loTypeId="urn:microsoft.com/office/officeart/2005/8/layout/radial6" loCatId="cycle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4549659-CB23-4B03-9914-10112DC4A1B9}">
      <dgm:prSet phldrT="[Текст]" custT="1"/>
      <dgm:spPr/>
      <dgm:t>
        <a:bodyPr/>
        <a:lstStyle/>
        <a:p>
          <a:r>
            <a:rPr lang="ru-RU" sz="2000" b="1" dirty="0">
              <a:latin typeface="a_Albionic" panose="020B0903060703020204" pitchFamily="34" charset="-52"/>
              <a:cs typeface="Times New Roman" pitchFamily="18" charset="0"/>
            </a:rPr>
            <a:t>Муниципальные программы  муниципального образования </a:t>
          </a:r>
        </a:p>
        <a:p>
          <a:r>
            <a:rPr lang="ru-RU" sz="2000" b="1" dirty="0">
              <a:latin typeface="a_Albionic" panose="020B0903060703020204" pitchFamily="34" charset="-52"/>
              <a:cs typeface="Times New Roman" pitchFamily="18" charset="0"/>
            </a:rPr>
            <a:t>Дмитриевский муниципальный район</a:t>
          </a:r>
        </a:p>
      </dgm:t>
    </dgm:pt>
    <dgm:pt modelId="{3D554C80-3E5B-4D4C-8CC0-50DC4355DBF8}" type="parTrans" cxnId="{3CB09D16-E584-4B84-937E-E136475BB564}">
      <dgm:prSet/>
      <dgm:spPr/>
      <dgm:t>
        <a:bodyPr/>
        <a:lstStyle/>
        <a:p>
          <a:endParaRPr lang="ru-RU"/>
        </a:p>
      </dgm:t>
    </dgm:pt>
    <dgm:pt modelId="{FD2206F6-700F-45EE-A28E-1E8B38DDE19E}" type="sibTrans" cxnId="{3CB09D16-E584-4B84-937E-E136475BB564}">
      <dgm:prSet/>
      <dgm:spPr/>
      <dgm:t>
        <a:bodyPr/>
        <a:lstStyle/>
        <a:p>
          <a:endParaRPr lang="ru-RU"/>
        </a:p>
      </dgm:t>
    </dgm:pt>
    <dgm:pt modelId="{DF15BCE4-FB84-4C8B-A702-FA1619A557DE}">
      <dgm:prSet phldrT="[Текст]" custT="1"/>
      <dgm:spPr/>
      <dgm:t>
        <a:bodyPr/>
        <a:lstStyle/>
        <a:p>
          <a:r>
            <a:rPr lang="ru-RU" sz="1800" b="1" dirty="0">
              <a:latin typeface="Times New Roman" pitchFamily="18" charset="0"/>
              <a:cs typeface="Times New Roman" pitchFamily="18" charset="0"/>
            </a:rPr>
            <a:t>Новое качество жизни</a:t>
          </a:r>
        </a:p>
      </dgm:t>
    </dgm:pt>
    <dgm:pt modelId="{3F41BFCF-5BA5-42AE-8634-92F90FA5BF69}" type="parTrans" cxnId="{A1670FED-6603-4669-9D03-38CD310497E4}">
      <dgm:prSet/>
      <dgm:spPr/>
      <dgm:t>
        <a:bodyPr/>
        <a:lstStyle/>
        <a:p>
          <a:endParaRPr lang="ru-RU"/>
        </a:p>
      </dgm:t>
    </dgm:pt>
    <dgm:pt modelId="{564BD764-0B7A-45C5-9C6B-03FFDA55F776}" type="sibTrans" cxnId="{A1670FED-6603-4669-9D03-38CD310497E4}">
      <dgm:prSet/>
      <dgm:spPr/>
      <dgm:t>
        <a:bodyPr/>
        <a:lstStyle/>
        <a:p>
          <a:endParaRPr lang="ru-RU"/>
        </a:p>
      </dgm:t>
    </dgm:pt>
    <dgm:pt modelId="{937B90AE-287D-4EF1-95F3-0264C1BD1F9F}">
      <dgm:prSet phldrT="[Текст]" custT="1"/>
      <dgm:spPr/>
      <dgm:t>
        <a:bodyPr/>
        <a:lstStyle/>
        <a:p>
          <a:r>
            <a:rPr lang="ru-RU" sz="1800" b="1">
              <a:latin typeface="Times New Roman" pitchFamily="18" charset="0"/>
              <a:cs typeface="Times New Roman" pitchFamily="18" charset="0"/>
            </a:rPr>
            <a:t>Развитие экономики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4E3783B8-823A-4947-BECC-D00F0D2DA5C1}" type="parTrans" cxnId="{7C48F17C-2F5B-474A-BCF5-2ECA75BB0F7F}">
      <dgm:prSet/>
      <dgm:spPr/>
      <dgm:t>
        <a:bodyPr/>
        <a:lstStyle/>
        <a:p>
          <a:endParaRPr lang="ru-RU"/>
        </a:p>
      </dgm:t>
    </dgm:pt>
    <dgm:pt modelId="{B60260FC-3734-4741-8EA5-777A0A2C4D6D}" type="sibTrans" cxnId="{7C48F17C-2F5B-474A-BCF5-2ECA75BB0F7F}">
      <dgm:prSet/>
      <dgm:spPr/>
      <dgm:t>
        <a:bodyPr/>
        <a:lstStyle/>
        <a:p>
          <a:endParaRPr lang="ru-RU"/>
        </a:p>
      </dgm:t>
    </dgm:pt>
    <dgm:pt modelId="{C33BD382-B08C-4547-983F-7802C37813F0}">
      <dgm:prSet phldrT="[Текст]" custT="1"/>
      <dgm:spPr/>
      <dgm:t>
        <a:bodyPr/>
        <a:lstStyle/>
        <a:p>
          <a:r>
            <a:rPr lang="ru-RU" sz="1600" b="1" dirty="0">
              <a:latin typeface="Times New Roman" pitchFamily="18" charset="0"/>
              <a:cs typeface="Times New Roman" pitchFamily="18" charset="0"/>
            </a:rPr>
            <a:t>Эффективное муниципальное управление</a:t>
          </a:r>
        </a:p>
      </dgm:t>
    </dgm:pt>
    <dgm:pt modelId="{95A7961A-1FC8-42E4-A58E-CDF30689849D}" type="parTrans" cxnId="{7317EF3F-A679-4013-85D8-9108D29F60B8}">
      <dgm:prSet/>
      <dgm:spPr/>
      <dgm:t>
        <a:bodyPr/>
        <a:lstStyle/>
        <a:p>
          <a:endParaRPr lang="ru-RU"/>
        </a:p>
      </dgm:t>
    </dgm:pt>
    <dgm:pt modelId="{3BAAB008-6D4D-48AB-B19A-E7823900E4D0}" type="sibTrans" cxnId="{7317EF3F-A679-4013-85D8-9108D29F60B8}">
      <dgm:prSet/>
      <dgm:spPr/>
      <dgm:t>
        <a:bodyPr/>
        <a:lstStyle/>
        <a:p>
          <a:endParaRPr lang="ru-RU"/>
        </a:p>
      </dgm:t>
    </dgm:pt>
    <dgm:pt modelId="{20BECA36-5E41-4754-B290-773D116CBE45}" type="pres">
      <dgm:prSet presAssocID="{D2AB9174-8041-4EFB-A13A-0B7BC081D4F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380980-D59C-4411-BCCA-BD3F5D34A479}" type="pres">
      <dgm:prSet presAssocID="{A4549659-CB23-4B03-9914-10112DC4A1B9}" presName="centerShape" presStyleLbl="node0" presStyleIdx="0" presStyleCnt="1" custScaleX="142985" custScaleY="108642"/>
      <dgm:spPr/>
      <dgm:t>
        <a:bodyPr/>
        <a:lstStyle/>
        <a:p>
          <a:endParaRPr lang="ru-RU"/>
        </a:p>
      </dgm:t>
    </dgm:pt>
    <dgm:pt modelId="{04B2C144-30A7-4B43-AF3D-063B6CFB16FE}" type="pres">
      <dgm:prSet presAssocID="{DF15BCE4-FB84-4C8B-A702-FA1619A557DE}" presName="node" presStyleLbl="node1" presStyleIdx="0" presStyleCnt="3" custScaleX="147018" custScaleY="141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3C05CC-0721-4500-BBE8-0348DC418DFA}" type="pres">
      <dgm:prSet presAssocID="{DF15BCE4-FB84-4C8B-A702-FA1619A557DE}" presName="dummy" presStyleCnt="0"/>
      <dgm:spPr/>
    </dgm:pt>
    <dgm:pt modelId="{7331648E-5BAA-4660-8FC6-DB3E0572E6EC}" type="pres">
      <dgm:prSet presAssocID="{564BD764-0B7A-45C5-9C6B-03FFDA55F776}" presName="sibTrans" presStyleLbl="sibTrans2D1" presStyleIdx="0" presStyleCnt="3"/>
      <dgm:spPr/>
      <dgm:t>
        <a:bodyPr/>
        <a:lstStyle/>
        <a:p>
          <a:endParaRPr lang="ru-RU"/>
        </a:p>
      </dgm:t>
    </dgm:pt>
    <dgm:pt modelId="{C87BB52B-6262-4D55-9BE4-2C9C55AC28F6}" type="pres">
      <dgm:prSet presAssocID="{937B90AE-287D-4EF1-95F3-0264C1BD1F9F}" presName="node" presStyleLbl="node1" presStyleIdx="1" presStyleCnt="3" custScaleX="141557" custScaleY="145016" custRadScaleRad="114053" custRadScaleInc="-15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B1B971-2409-4DE6-9497-F8016C610C12}" type="pres">
      <dgm:prSet presAssocID="{937B90AE-287D-4EF1-95F3-0264C1BD1F9F}" presName="dummy" presStyleCnt="0"/>
      <dgm:spPr/>
    </dgm:pt>
    <dgm:pt modelId="{934CCDD7-8DF2-4DA0-BD18-85A7AA79048C}" type="pres">
      <dgm:prSet presAssocID="{B60260FC-3734-4741-8EA5-777A0A2C4D6D}" presName="sibTrans" presStyleLbl="sibTrans2D1" presStyleIdx="1" presStyleCnt="3" custScaleX="102131" custScaleY="78319"/>
      <dgm:spPr/>
      <dgm:t>
        <a:bodyPr/>
        <a:lstStyle/>
        <a:p>
          <a:endParaRPr lang="ru-RU"/>
        </a:p>
      </dgm:t>
    </dgm:pt>
    <dgm:pt modelId="{72147F6D-1961-41F9-ABB3-FDA6219AE332}" type="pres">
      <dgm:prSet presAssocID="{C33BD382-B08C-4547-983F-7802C37813F0}" presName="node" presStyleLbl="node1" presStyleIdx="2" presStyleCnt="3" custScaleX="148688" custScaleY="145016" custRadScaleRad="111304" custRadScaleInc="3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685639-3010-44D9-8A49-3E3011794C4D}" type="pres">
      <dgm:prSet presAssocID="{C33BD382-B08C-4547-983F-7802C37813F0}" presName="dummy" presStyleCnt="0"/>
      <dgm:spPr/>
    </dgm:pt>
    <dgm:pt modelId="{4E7083C7-2BF0-4162-AD50-D6CB42E34209}" type="pres">
      <dgm:prSet presAssocID="{3BAAB008-6D4D-48AB-B19A-E7823900E4D0}" presName="sibTrans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4EE304A-ABBD-4712-9DB4-22C9AA4610A0}" type="presOf" srcId="{937B90AE-287D-4EF1-95F3-0264C1BD1F9F}" destId="{C87BB52B-6262-4D55-9BE4-2C9C55AC28F6}" srcOrd="0" destOrd="0" presId="urn:microsoft.com/office/officeart/2005/8/layout/radial6"/>
    <dgm:cxn modelId="{7317EF3F-A679-4013-85D8-9108D29F60B8}" srcId="{A4549659-CB23-4B03-9914-10112DC4A1B9}" destId="{C33BD382-B08C-4547-983F-7802C37813F0}" srcOrd="2" destOrd="0" parTransId="{95A7961A-1FC8-42E4-A58E-CDF30689849D}" sibTransId="{3BAAB008-6D4D-48AB-B19A-E7823900E4D0}"/>
    <dgm:cxn modelId="{1C6EBCFB-4B6C-460A-BCCC-B4C2E735783C}" type="presOf" srcId="{D2AB9174-8041-4EFB-A13A-0B7BC081D4F2}" destId="{20BECA36-5E41-4754-B290-773D116CBE45}" srcOrd="0" destOrd="0" presId="urn:microsoft.com/office/officeart/2005/8/layout/radial6"/>
    <dgm:cxn modelId="{B139F432-2968-4346-8BA5-ED6D9972EA51}" type="presOf" srcId="{DF15BCE4-FB84-4C8B-A702-FA1619A557DE}" destId="{04B2C144-30A7-4B43-AF3D-063B6CFB16FE}" srcOrd="0" destOrd="0" presId="urn:microsoft.com/office/officeart/2005/8/layout/radial6"/>
    <dgm:cxn modelId="{044068A8-237F-4796-9072-87CBA11E6125}" type="presOf" srcId="{C33BD382-B08C-4547-983F-7802C37813F0}" destId="{72147F6D-1961-41F9-ABB3-FDA6219AE332}" srcOrd="0" destOrd="0" presId="urn:microsoft.com/office/officeart/2005/8/layout/radial6"/>
    <dgm:cxn modelId="{7C48F17C-2F5B-474A-BCF5-2ECA75BB0F7F}" srcId="{A4549659-CB23-4B03-9914-10112DC4A1B9}" destId="{937B90AE-287D-4EF1-95F3-0264C1BD1F9F}" srcOrd="1" destOrd="0" parTransId="{4E3783B8-823A-4947-BECC-D00F0D2DA5C1}" sibTransId="{B60260FC-3734-4741-8EA5-777A0A2C4D6D}"/>
    <dgm:cxn modelId="{3CB09D16-E584-4B84-937E-E136475BB564}" srcId="{D2AB9174-8041-4EFB-A13A-0B7BC081D4F2}" destId="{A4549659-CB23-4B03-9914-10112DC4A1B9}" srcOrd="0" destOrd="0" parTransId="{3D554C80-3E5B-4D4C-8CC0-50DC4355DBF8}" sibTransId="{FD2206F6-700F-45EE-A28E-1E8B38DDE19E}"/>
    <dgm:cxn modelId="{A1670FED-6603-4669-9D03-38CD310497E4}" srcId="{A4549659-CB23-4B03-9914-10112DC4A1B9}" destId="{DF15BCE4-FB84-4C8B-A702-FA1619A557DE}" srcOrd="0" destOrd="0" parTransId="{3F41BFCF-5BA5-42AE-8634-92F90FA5BF69}" sibTransId="{564BD764-0B7A-45C5-9C6B-03FFDA55F776}"/>
    <dgm:cxn modelId="{E93F82AC-AE73-49F4-9095-59C58817DA5F}" type="presOf" srcId="{A4549659-CB23-4B03-9914-10112DC4A1B9}" destId="{71380980-D59C-4411-BCCA-BD3F5D34A479}" srcOrd="0" destOrd="0" presId="urn:microsoft.com/office/officeart/2005/8/layout/radial6"/>
    <dgm:cxn modelId="{959B74DF-5D88-4813-9FAB-8842E6F2344A}" type="presOf" srcId="{B60260FC-3734-4741-8EA5-777A0A2C4D6D}" destId="{934CCDD7-8DF2-4DA0-BD18-85A7AA79048C}" srcOrd="0" destOrd="0" presId="urn:microsoft.com/office/officeart/2005/8/layout/radial6"/>
    <dgm:cxn modelId="{41176ECF-DAE0-4090-9A93-C629F561F311}" type="presOf" srcId="{564BD764-0B7A-45C5-9C6B-03FFDA55F776}" destId="{7331648E-5BAA-4660-8FC6-DB3E0572E6EC}" srcOrd="0" destOrd="0" presId="urn:microsoft.com/office/officeart/2005/8/layout/radial6"/>
    <dgm:cxn modelId="{1DA193DA-F94E-4155-8747-8855AF01D524}" type="presOf" srcId="{3BAAB008-6D4D-48AB-B19A-E7823900E4D0}" destId="{4E7083C7-2BF0-4162-AD50-D6CB42E34209}" srcOrd="0" destOrd="0" presId="urn:microsoft.com/office/officeart/2005/8/layout/radial6"/>
    <dgm:cxn modelId="{B0EA3D93-72AE-4D2A-94FA-89DC10AB4222}" type="presParOf" srcId="{20BECA36-5E41-4754-B290-773D116CBE45}" destId="{71380980-D59C-4411-BCCA-BD3F5D34A479}" srcOrd="0" destOrd="0" presId="urn:microsoft.com/office/officeart/2005/8/layout/radial6"/>
    <dgm:cxn modelId="{918416E7-337F-4935-BA7D-55C8DA876F29}" type="presParOf" srcId="{20BECA36-5E41-4754-B290-773D116CBE45}" destId="{04B2C144-30A7-4B43-AF3D-063B6CFB16FE}" srcOrd="1" destOrd="0" presId="urn:microsoft.com/office/officeart/2005/8/layout/radial6"/>
    <dgm:cxn modelId="{BB00A176-E2AE-4D9C-9F12-E519C6C5DA90}" type="presParOf" srcId="{20BECA36-5E41-4754-B290-773D116CBE45}" destId="{443C05CC-0721-4500-BBE8-0348DC418DFA}" srcOrd="2" destOrd="0" presId="urn:microsoft.com/office/officeart/2005/8/layout/radial6"/>
    <dgm:cxn modelId="{0E08AD0F-60D9-4611-AA9B-554271C48D5D}" type="presParOf" srcId="{20BECA36-5E41-4754-B290-773D116CBE45}" destId="{7331648E-5BAA-4660-8FC6-DB3E0572E6EC}" srcOrd="3" destOrd="0" presId="urn:microsoft.com/office/officeart/2005/8/layout/radial6"/>
    <dgm:cxn modelId="{A5F4A0C8-C000-446B-AF06-FB4AF8D2AC92}" type="presParOf" srcId="{20BECA36-5E41-4754-B290-773D116CBE45}" destId="{C87BB52B-6262-4D55-9BE4-2C9C55AC28F6}" srcOrd="4" destOrd="0" presId="urn:microsoft.com/office/officeart/2005/8/layout/radial6"/>
    <dgm:cxn modelId="{E4494EB1-C078-498B-A0E9-75E90D6307C6}" type="presParOf" srcId="{20BECA36-5E41-4754-B290-773D116CBE45}" destId="{AAB1B971-2409-4DE6-9497-F8016C610C12}" srcOrd="5" destOrd="0" presId="urn:microsoft.com/office/officeart/2005/8/layout/radial6"/>
    <dgm:cxn modelId="{A7E860D6-A807-4DBA-87D3-C59448182579}" type="presParOf" srcId="{20BECA36-5E41-4754-B290-773D116CBE45}" destId="{934CCDD7-8DF2-4DA0-BD18-85A7AA79048C}" srcOrd="6" destOrd="0" presId="urn:microsoft.com/office/officeart/2005/8/layout/radial6"/>
    <dgm:cxn modelId="{6DA31378-8283-46DD-8609-65FB7588FAA4}" type="presParOf" srcId="{20BECA36-5E41-4754-B290-773D116CBE45}" destId="{72147F6D-1961-41F9-ABB3-FDA6219AE332}" srcOrd="7" destOrd="0" presId="urn:microsoft.com/office/officeart/2005/8/layout/radial6"/>
    <dgm:cxn modelId="{27806110-E34C-4966-942C-AE19E937012B}" type="presParOf" srcId="{20BECA36-5E41-4754-B290-773D116CBE45}" destId="{75685639-3010-44D9-8A49-3E3011794C4D}" srcOrd="8" destOrd="0" presId="urn:microsoft.com/office/officeart/2005/8/layout/radial6"/>
    <dgm:cxn modelId="{AD7BF127-5ED9-45C5-8005-6A8D553176A4}" type="presParOf" srcId="{20BECA36-5E41-4754-B290-773D116CBE45}" destId="{4E7083C7-2BF0-4162-AD50-D6CB42E34209}" srcOrd="9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A6063A-617D-4051-8C32-E2B30EE22C7C}" type="doc">
      <dgm:prSet loTypeId="urn:microsoft.com/office/officeart/2005/8/layout/pyramid2" loCatId="list" qsTypeId="urn:microsoft.com/office/officeart/2005/8/quickstyle/3d7" qsCatId="3D" csTypeId="urn:microsoft.com/office/officeart/2005/8/colors/accent1_2" csCatId="accent1" phldr="1"/>
      <dgm:spPr/>
    </dgm:pt>
    <dgm:pt modelId="{BBD938F4-20E7-402F-8D07-576811D1E031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Прогноз 2023 год- </a:t>
          </a:r>
        </a:p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42 362 561 рублей</a:t>
          </a:r>
        </a:p>
      </dgm:t>
    </dgm:pt>
    <dgm:pt modelId="{6AC74669-3801-4BD8-B427-4CD0798B1194}" type="parTrans" cxnId="{966D8E18-BCBD-4DBD-AE26-4462B5B34D86}">
      <dgm:prSet/>
      <dgm:spPr/>
      <dgm:t>
        <a:bodyPr/>
        <a:lstStyle/>
        <a:p>
          <a:endParaRPr lang="ru-RU"/>
        </a:p>
      </dgm:t>
    </dgm:pt>
    <dgm:pt modelId="{10C94873-DDC0-449A-B446-CDA0873B2BCE}" type="sibTrans" cxnId="{966D8E18-BCBD-4DBD-AE26-4462B5B34D86}">
      <dgm:prSet/>
      <dgm:spPr/>
      <dgm:t>
        <a:bodyPr/>
        <a:lstStyle/>
        <a:p>
          <a:endParaRPr lang="ru-RU"/>
        </a:p>
      </dgm:t>
    </dgm:pt>
    <dgm:pt modelId="{B78C1B64-EB6F-4756-8A74-50C566FAEA5F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Прогноз 2024 год-</a:t>
          </a:r>
        </a:p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30 830 038 рублей</a:t>
          </a:r>
        </a:p>
      </dgm:t>
    </dgm:pt>
    <dgm:pt modelId="{FDD86F34-A665-4F14-9873-87A3A9F5AACB}" type="parTrans" cxnId="{4E8D9496-3F12-41C8-A46C-A54BB62BDBA8}">
      <dgm:prSet/>
      <dgm:spPr/>
      <dgm:t>
        <a:bodyPr/>
        <a:lstStyle/>
        <a:p>
          <a:endParaRPr lang="ru-RU"/>
        </a:p>
      </dgm:t>
    </dgm:pt>
    <dgm:pt modelId="{B2CC5F35-03B0-4651-ACEF-7120F3D0C585}" type="sibTrans" cxnId="{4E8D9496-3F12-41C8-A46C-A54BB62BDBA8}">
      <dgm:prSet/>
      <dgm:spPr/>
      <dgm:t>
        <a:bodyPr/>
        <a:lstStyle/>
        <a:p>
          <a:endParaRPr lang="ru-RU"/>
        </a:p>
      </dgm:t>
    </dgm:pt>
    <dgm:pt modelId="{6F4D068B-32FB-4BE5-99BF-3C00E3A62522}">
      <dgm:prSet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Прогноз 2025 год-</a:t>
          </a:r>
        </a:p>
        <a:p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30 830 038 рублей</a:t>
          </a:r>
        </a:p>
        <a:p>
          <a:endParaRPr lang="ru-RU" sz="1500" dirty="0"/>
        </a:p>
      </dgm:t>
    </dgm:pt>
    <dgm:pt modelId="{801699B7-5DAF-4334-A889-01437F6F3BB2}" type="parTrans" cxnId="{3DF3AD4C-5C69-494C-9996-2D9E1FACA6ED}">
      <dgm:prSet/>
      <dgm:spPr/>
      <dgm:t>
        <a:bodyPr/>
        <a:lstStyle/>
        <a:p>
          <a:endParaRPr lang="ru-RU"/>
        </a:p>
      </dgm:t>
    </dgm:pt>
    <dgm:pt modelId="{5552C8BA-C1D4-4B8B-9A3D-8E618E42B2BF}" type="sibTrans" cxnId="{3DF3AD4C-5C69-494C-9996-2D9E1FACA6ED}">
      <dgm:prSet/>
      <dgm:spPr/>
      <dgm:t>
        <a:bodyPr/>
        <a:lstStyle/>
        <a:p>
          <a:endParaRPr lang="ru-RU"/>
        </a:p>
      </dgm:t>
    </dgm:pt>
    <dgm:pt modelId="{8154279E-34FA-47DA-BD7D-B3E796F53E9C}">
      <dgm:prSet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Оценка 2022 год-</a:t>
          </a:r>
        </a:p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63 752 686 рублей</a:t>
          </a:r>
        </a:p>
      </dgm:t>
    </dgm:pt>
    <dgm:pt modelId="{51BCF5A2-D762-4B94-B68C-9B38F6562D18}" type="parTrans" cxnId="{5BB37F30-9E47-4F0A-B966-8E724D4CEC3C}">
      <dgm:prSet/>
      <dgm:spPr/>
      <dgm:t>
        <a:bodyPr/>
        <a:lstStyle/>
        <a:p>
          <a:endParaRPr lang="ru-RU"/>
        </a:p>
      </dgm:t>
    </dgm:pt>
    <dgm:pt modelId="{792131E8-54AC-4906-BA55-F86474EED9D9}" type="sibTrans" cxnId="{5BB37F30-9E47-4F0A-B966-8E724D4CEC3C}">
      <dgm:prSet/>
      <dgm:spPr/>
      <dgm:t>
        <a:bodyPr/>
        <a:lstStyle/>
        <a:p>
          <a:endParaRPr lang="ru-RU"/>
        </a:p>
      </dgm:t>
    </dgm:pt>
    <dgm:pt modelId="{CF1AA0B4-632F-4000-A749-15E1D76FA23D}" type="pres">
      <dgm:prSet presAssocID="{A9A6063A-617D-4051-8C32-E2B30EE22C7C}" presName="compositeShape" presStyleCnt="0">
        <dgm:presLayoutVars>
          <dgm:dir/>
          <dgm:resizeHandles/>
        </dgm:presLayoutVars>
      </dgm:prSet>
      <dgm:spPr/>
    </dgm:pt>
    <dgm:pt modelId="{E960AF71-8347-4CB1-88CD-AC761E6BB793}" type="pres">
      <dgm:prSet presAssocID="{A9A6063A-617D-4051-8C32-E2B30EE22C7C}" presName="pyramid" presStyleLbl="node1" presStyleIdx="0" presStyleCnt="1" custLinFactNeighborX="-9250" custLinFactNeighborY="2831"/>
      <dgm:spPr/>
    </dgm:pt>
    <dgm:pt modelId="{51FD6AC6-64B5-4430-86BC-F4779126BEB3}" type="pres">
      <dgm:prSet presAssocID="{A9A6063A-617D-4051-8C32-E2B30EE22C7C}" presName="theList" presStyleCnt="0"/>
      <dgm:spPr/>
    </dgm:pt>
    <dgm:pt modelId="{84DAED17-45DD-441C-96F7-41E5B39C692D}" type="pres">
      <dgm:prSet presAssocID="{8154279E-34FA-47DA-BD7D-B3E796F53E9C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3F5BEB-EB32-4344-87DB-1B30AB26ECF5}" type="pres">
      <dgm:prSet presAssocID="{8154279E-34FA-47DA-BD7D-B3E796F53E9C}" presName="aSpace" presStyleCnt="0"/>
      <dgm:spPr/>
    </dgm:pt>
    <dgm:pt modelId="{D119C177-C10A-4682-B8E6-A566E5BA0D64}" type="pres">
      <dgm:prSet presAssocID="{BBD938F4-20E7-402F-8D07-576811D1E031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65B2E-8C1A-47B2-A26F-9BD031B3B0E9}" type="pres">
      <dgm:prSet presAssocID="{BBD938F4-20E7-402F-8D07-576811D1E031}" presName="aSpace" presStyleCnt="0"/>
      <dgm:spPr/>
    </dgm:pt>
    <dgm:pt modelId="{666884E4-1C46-40B2-94B1-F3975D0194AE}" type="pres">
      <dgm:prSet presAssocID="{B78C1B64-EB6F-4756-8A74-50C566FAEA5F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60D68B-26F9-4482-93C0-DA52FF2B916A}" type="pres">
      <dgm:prSet presAssocID="{B78C1B64-EB6F-4756-8A74-50C566FAEA5F}" presName="aSpace" presStyleCnt="0"/>
      <dgm:spPr/>
    </dgm:pt>
    <dgm:pt modelId="{911A9902-D605-4187-9193-A17492D018DD}" type="pres">
      <dgm:prSet presAssocID="{6F4D068B-32FB-4BE5-99BF-3C00E3A62522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2B868-816D-46A6-8690-4516006C9FE0}" type="pres">
      <dgm:prSet presAssocID="{6F4D068B-32FB-4BE5-99BF-3C00E3A62522}" presName="aSpace" presStyleCnt="0"/>
      <dgm:spPr/>
    </dgm:pt>
  </dgm:ptLst>
  <dgm:cxnLst>
    <dgm:cxn modelId="{4E8D9496-3F12-41C8-A46C-A54BB62BDBA8}" srcId="{A9A6063A-617D-4051-8C32-E2B30EE22C7C}" destId="{B78C1B64-EB6F-4756-8A74-50C566FAEA5F}" srcOrd="2" destOrd="0" parTransId="{FDD86F34-A665-4F14-9873-87A3A9F5AACB}" sibTransId="{B2CC5F35-03B0-4651-ACEF-7120F3D0C585}"/>
    <dgm:cxn modelId="{9979C189-0E2B-4CCD-9E46-67699FE7F25E}" type="presOf" srcId="{6F4D068B-32FB-4BE5-99BF-3C00E3A62522}" destId="{911A9902-D605-4187-9193-A17492D018DD}" srcOrd="0" destOrd="0" presId="urn:microsoft.com/office/officeart/2005/8/layout/pyramid2"/>
    <dgm:cxn modelId="{3DF3AD4C-5C69-494C-9996-2D9E1FACA6ED}" srcId="{A9A6063A-617D-4051-8C32-E2B30EE22C7C}" destId="{6F4D068B-32FB-4BE5-99BF-3C00E3A62522}" srcOrd="3" destOrd="0" parTransId="{801699B7-5DAF-4334-A889-01437F6F3BB2}" sibTransId="{5552C8BA-C1D4-4B8B-9A3D-8E618E42B2BF}"/>
    <dgm:cxn modelId="{09B52BA3-2786-4329-893A-1FA2FB704F5D}" type="presOf" srcId="{A9A6063A-617D-4051-8C32-E2B30EE22C7C}" destId="{CF1AA0B4-632F-4000-A749-15E1D76FA23D}" srcOrd="0" destOrd="0" presId="urn:microsoft.com/office/officeart/2005/8/layout/pyramid2"/>
    <dgm:cxn modelId="{B3A1CAEA-A76B-40E1-92E1-71536FBA8E58}" type="presOf" srcId="{8154279E-34FA-47DA-BD7D-B3E796F53E9C}" destId="{84DAED17-45DD-441C-96F7-41E5B39C692D}" srcOrd="0" destOrd="0" presId="urn:microsoft.com/office/officeart/2005/8/layout/pyramid2"/>
    <dgm:cxn modelId="{7DDEB7BC-E8D0-4D1C-8EE7-6A9DE9BCC71A}" type="presOf" srcId="{B78C1B64-EB6F-4756-8A74-50C566FAEA5F}" destId="{666884E4-1C46-40B2-94B1-F3975D0194AE}" srcOrd="0" destOrd="0" presId="urn:microsoft.com/office/officeart/2005/8/layout/pyramid2"/>
    <dgm:cxn modelId="{F8DF80DA-A44C-4AB1-9FD5-238A0326B385}" type="presOf" srcId="{BBD938F4-20E7-402F-8D07-576811D1E031}" destId="{D119C177-C10A-4682-B8E6-A566E5BA0D64}" srcOrd="0" destOrd="0" presId="urn:microsoft.com/office/officeart/2005/8/layout/pyramid2"/>
    <dgm:cxn modelId="{966D8E18-BCBD-4DBD-AE26-4462B5B34D86}" srcId="{A9A6063A-617D-4051-8C32-E2B30EE22C7C}" destId="{BBD938F4-20E7-402F-8D07-576811D1E031}" srcOrd="1" destOrd="0" parTransId="{6AC74669-3801-4BD8-B427-4CD0798B1194}" sibTransId="{10C94873-DDC0-449A-B446-CDA0873B2BCE}"/>
    <dgm:cxn modelId="{5BB37F30-9E47-4F0A-B966-8E724D4CEC3C}" srcId="{A9A6063A-617D-4051-8C32-E2B30EE22C7C}" destId="{8154279E-34FA-47DA-BD7D-B3E796F53E9C}" srcOrd="0" destOrd="0" parTransId="{51BCF5A2-D762-4B94-B68C-9B38F6562D18}" sibTransId="{792131E8-54AC-4906-BA55-F86474EED9D9}"/>
    <dgm:cxn modelId="{162FD543-B40D-4ADC-8317-894C855CD070}" type="presParOf" srcId="{CF1AA0B4-632F-4000-A749-15E1D76FA23D}" destId="{E960AF71-8347-4CB1-88CD-AC761E6BB793}" srcOrd="0" destOrd="0" presId="urn:microsoft.com/office/officeart/2005/8/layout/pyramid2"/>
    <dgm:cxn modelId="{1E5476B0-7BE1-492C-98B7-B8F47FC3825F}" type="presParOf" srcId="{CF1AA0B4-632F-4000-A749-15E1D76FA23D}" destId="{51FD6AC6-64B5-4430-86BC-F4779126BEB3}" srcOrd="1" destOrd="0" presId="urn:microsoft.com/office/officeart/2005/8/layout/pyramid2"/>
    <dgm:cxn modelId="{55045346-6160-4F99-A311-4B05E9AA17B7}" type="presParOf" srcId="{51FD6AC6-64B5-4430-86BC-F4779126BEB3}" destId="{84DAED17-45DD-441C-96F7-41E5B39C692D}" srcOrd="0" destOrd="0" presId="urn:microsoft.com/office/officeart/2005/8/layout/pyramid2"/>
    <dgm:cxn modelId="{15B6CCAC-0B89-483D-9DAA-643C7CA4A17F}" type="presParOf" srcId="{51FD6AC6-64B5-4430-86BC-F4779126BEB3}" destId="{8A3F5BEB-EB32-4344-87DB-1B30AB26ECF5}" srcOrd="1" destOrd="0" presId="urn:microsoft.com/office/officeart/2005/8/layout/pyramid2"/>
    <dgm:cxn modelId="{38DB1D84-C8BF-4366-9EF7-AC5021998708}" type="presParOf" srcId="{51FD6AC6-64B5-4430-86BC-F4779126BEB3}" destId="{D119C177-C10A-4682-B8E6-A566E5BA0D64}" srcOrd="2" destOrd="0" presId="urn:microsoft.com/office/officeart/2005/8/layout/pyramid2"/>
    <dgm:cxn modelId="{2970037D-7D27-4654-9B66-15A9C1601185}" type="presParOf" srcId="{51FD6AC6-64B5-4430-86BC-F4779126BEB3}" destId="{10F65B2E-8C1A-47B2-A26F-9BD031B3B0E9}" srcOrd="3" destOrd="0" presId="urn:microsoft.com/office/officeart/2005/8/layout/pyramid2"/>
    <dgm:cxn modelId="{752CD0DB-CA94-4889-99A1-78F2FE694055}" type="presParOf" srcId="{51FD6AC6-64B5-4430-86BC-F4779126BEB3}" destId="{666884E4-1C46-40B2-94B1-F3975D0194AE}" srcOrd="4" destOrd="0" presId="urn:microsoft.com/office/officeart/2005/8/layout/pyramid2"/>
    <dgm:cxn modelId="{3A813522-3D7C-4B4C-9B02-6766D438D02E}" type="presParOf" srcId="{51FD6AC6-64B5-4430-86BC-F4779126BEB3}" destId="{1B60D68B-26F9-4482-93C0-DA52FF2B916A}" srcOrd="5" destOrd="0" presId="urn:microsoft.com/office/officeart/2005/8/layout/pyramid2"/>
    <dgm:cxn modelId="{8448E87D-D068-42BA-9759-A5F0E2319537}" type="presParOf" srcId="{51FD6AC6-64B5-4430-86BC-F4779126BEB3}" destId="{911A9902-D605-4187-9193-A17492D018DD}" srcOrd="6" destOrd="0" presId="urn:microsoft.com/office/officeart/2005/8/layout/pyramid2"/>
    <dgm:cxn modelId="{FCB1D1F2-0485-4A5F-A1A5-6EEEF13BD16F}" type="presParOf" srcId="{51FD6AC6-64B5-4430-86BC-F4779126BEB3}" destId="{2FA2B868-816D-46A6-8690-4516006C9FE0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C39C50-FF82-4A57-8578-3DA5B2BDB94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C0E7B8-741E-4C39-875F-C57F8BB6445C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</a:t>
          </a:r>
        </a:p>
      </dgm:t>
    </dgm:pt>
    <dgm:pt modelId="{EDD0B749-E2DD-44B6-955B-6E7D8F09763E}" type="parTrans" cxnId="{B2EF4DB6-CC31-4771-8757-A42E9F561507}">
      <dgm:prSet/>
      <dgm:spPr/>
      <dgm:t>
        <a:bodyPr/>
        <a:lstStyle/>
        <a:p>
          <a:endParaRPr lang="ru-RU"/>
        </a:p>
      </dgm:t>
    </dgm:pt>
    <dgm:pt modelId="{68E10810-76EC-4779-947A-2711A8977926}" type="sibTrans" cxnId="{B2EF4DB6-CC31-4771-8757-A42E9F561507}">
      <dgm:prSet/>
      <dgm:spPr/>
      <dgm:t>
        <a:bodyPr/>
        <a:lstStyle/>
        <a:p>
          <a:endParaRPr lang="ru-RU"/>
        </a:p>
      </dgm:t>
    </dgm:pt>
    <dgm:pt modelId="{7ECD0CC3-E338-4FE7-B4F6-EAE915A0E7CC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политика</a:t>
          </a:r>
        </a:p>
      </dgm:t>
    </dgm:pt>
    <dgm:pt modelId="{E63C0D42-E8B3-4B6F-B7AB-16A220D9116D}" type="parTrans" cxnId="{31C69ABB-FAAC-4F4D-8E69-2790847E319A}">
      <dgm:prSet/>
      <dgm:spPr/>
      <dgm:t>
        <a:bodyPr/>
        <a:lstStyle/>
        <a:p>
          <a:endParaRPr lang="ru-RU"/>
        </a:p>
      </dgm:t>
    </dgm:pt>
    <dgm:pt modelId="{46D3CC20-7206-4E27-B177-63A6CFA3E80D}" type="sibTrans" cxnId="{31C69ABB-FAAC-4F4D-8E69-2790847E319A}">
      <dgm:prSet/>
      <dgm:spPr/>
      <dgm:t>
        <a:bodyPr/>
        <a:lstStyle/>
        <a:p>
          <a:endParaRPr lang="ru-RU"/>
        </a:p>
      </dgm:t>
    </dgm:pt>
    <dgm:pt modelId="{12A0F928-47E5-47EA-B175-A4F68487861B}">
      <dgm:prSet phldrT="[Текст]" custT="1"/>
      <dgm:spPr/>
      <dgm:t>
        <a:bodyPr/>
        <a:lstStyle/>
        <a:p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</a:t>
          </a:r>
        </a:p>
      </dgm:t>
    </dgm:pt>
    <dgm:pt modelId="{B9569061-FE7D-4911-A307-33DD2B8485CC}" type="parTrans" cxnId="{33495733-CF48-424E-8F96-DA8508699DE3}">
      <dgm:prSet/>
      <dgm:spPr/>
      <dgm:t>
        <a:bodyPr/>
        <a:lstStyle/>
        <a:p>
          <a:endParaRPr lang="ru-RU"/>
        </a:p>
      </dgm:t>
    </dgm:pt>
    <dgm:pt modelId="{08C06E5A-08E3-4B45-A1CC-933139EE4CE8}" type="sibTrans" cxnId="{33495733-CF48-424E-8F96-DA8508699DE3}">
      <dgm:prSet/>
      <dgm:spPr/>
      <dgm:t>
        <a:bodyPr/>
        <a:lstStyle/>
        <a:p>
          <a:endParaRPr lang="ru-RU"/>
        </a:p>
      </dgm:t>
    </dgm:pt>
    <dgm:pt modelId="{59EE1626-E458-4083-A0E0-8DD21F7BA402}" type="pres">
      <dgm:prSet presAssocID="{3DC39C50-FF82-4A57-8578-3DA5B2BDB94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85F7A20-D9BD-4417-85F8-D2AE229C6B97}" type="pres">
      <dgm:prSet presAssocID="{3DC39C50-FF82-4A57-8578-3DA5B2BDB947}" presName="Name1" presStyleCnt="0"/>
      <dgm:spPr/>
    </dgm:pt>
    <dgm:pt modelId="{5C279779-3ABD-4376-97FB-92CF65FA0C2D}" type="pres">
      <dgm:prSet presAssocID="{3DC39C50-FF82-4A57-8578-3DA5B2BDB947}" presName="cycle" presStyleCnt="0"/>
      <dgm:spPr/>
    </dgm:pt>
    <dgm:pt modelId="{A7861240-E8DD-4C3E-971B-5173CFFDABAC}" type="pres">
      <dgm:prSet presAssocID="{3DC39C50-FF82-4A57-8578-3DA5B2BDB947}" presName="srcNode" presStyleLbl="node1" presStyleIdx="0" presStyleCnt="3"/>
      <dgm:spPr/>
    </dgm:pt>
    <dgm:pt modelId="{1512B123-E971-4B5A-BE70-2DCCF586CFC9}" type="pres">
      <dgm:prSet presAssocID="{3DC39C50-FF82-4A57-8578-3DA5B2BDB947}" presName="conn" presStyleLbl="parChTrans1D2" presStyleIdx="0" presStyleCnt="1"/>
      <dgm:spPr/>
      <dgm:t>
        <a:bodyPr/>
        <a:lstStyle/>
        <a:p>
          <a:endParaRPr lang="ru-RU"/>
        </a:p>
      </dgm:t>
    </dgm:pt>
    <dgm:pt modelId="{CFA47CFD-A0EA-47B9-8C7F-BB9557F7155D}" type="pres">
      <dgm:prSet presAssocID="{3DC39C50-FF82-4A57-8578-3DA5B2BDB947}" presName="extraNode" presStyleLbl="node1" presStyleIdx="0" presStyleCnt="3"/>
      <dgm:spPr/>
    </dgm:pt>
    <dgm:pt modelId="{1D85AF7A-7843-46BE-BA49-BB75577C6D46}" type="pres">
      <dgm:prSet presAssocID="{3DC39C50-FF82-4A57-8578-3DA5B2BDB947}" presName="dstNode" presStyleLbl="node1" presStyleIdx="0" presStyleCnt="3"/>
      <dgm:spPr/>
    </dgm:pt>
    <dgm:pt modelId="{9B56C3C2-5939-48E2-86A3-0C2841304D22}" type="pres">
      <dgm:prSet presAssocID="{08C0E7B8-741E-4C39-875F-C57F8BB6445C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01CB6C-DFEB-4329-B537-F0F07C6B30C6}" type="pres">
      <dgm:prSet presAssocID="{08C0E7B8-741E-4C39-875F-C57F8BB6445C}" presName="accent_1" presStyleCnt="0"/>
      <dgm:spPr/>
    </dgm:pt>
    <dgm:pt modelId="{2245815F-4D99-440B-A310-F4AA147BAB81}" type="pres">
      <dgm:prSet presAssocID="{08C0E7B8-741E-4C39-875F-C57F8BB6445C}" presName="accentRepeatNode" presStyleLbl="solidFgAcc1" presStyleIdx="0" presStyleCnt="3"/>
      <dgm:spPr>
        <a:solidFill>
          <a:srgbClr val="FF0000"/>
        </a:solidFill>
      </dgm:spPr>
    </dgm:pt>
    <dgm:pt modelId="{3E15417A-A35A-4755-A75E-C6DF371D3278}" type="pres">
      <dgm:prSet presAssocID="{7ECD0CC3-E338-4FE7-B4F6-EAE915A0E7CC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06568-B75D-4150-A643-4D93C806EEC5}" type="pres">
      <dgm:prSet presAssocID="{7ECD0CC3-E338-4FE7-B4F6-EAE915A0E7CC}" presName="accent_2" presStyleCnt="0"/>
      <dgm:spPr/>
    </dgm:pt>
    <dgm:pt modelId="{D17B463F-ED2A-4423-93DF-8857ABE3DF72}" type="pres">
      <dgm:prSet presAssocID="{7ECD0CC3-E338-4FE7-B4F6-EAE915A0E7CC}" presName="accentRepeatNode" presStyleLbl="solidFgAcc1" presStyleIdx="1" presStyleCnt="3"/>
      <dgm:spPr>
        <a:solidFill>
          <a:srgbClr val="FFC000"/>
        </a:solidFill>
      </dgm:spPr>
    </dgm:pt>
    <dgm:pt modelId="{616190F1-3C2D-4569-85EE-87B0BCFE032C}" type="pres">
      <dgm:prSet presAssocID="{12A0F928-47E5-47EA-B175-A4F68487861B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93175D-041B-45D5-98DF-67557E576C85}" type="pres">
      <dgm:prSet presAssocID="{12A0F928-47E5-47EA-B175-A4F68487861B}" presName="accent_3" presStyleCnt="0"/>
      <dgm:spPr/>
    </dgm:pt>
    <dgm:pt modelId="{118DDB63-0109-4739-94B4-F82C763A1A13}" type="pres">
      <dgm:prSet presAssocID="{12A0F928-47E5-47EA-B175-A4F68487861B}" presName="accentRepeatNode" presStyleLbl="solidFgAcc1" presStyleIdx="2" presStyleCnt="3"/>
      <dgm:spPr>
        <a:solidFill>
          <a:srgbClr val="00FF00"/>
        </a:solidFill>
      </dgm:spPr>
    </dgm:pt>
  </dgm:ptLst>
  <dgm:cxnLst>
    <dgm:cxn modelId="{168F5F37-FE44-4EA6-9055-F5D4D9579BCD}" type="presOf" srcId="{7ECD0CC3-E338-4FE7-B4F6-EAE915A0E7CC}" destId="{3E15417A-A35A-4755-A75E-C6DF371D3278}" srcOrd="0" destOrd="0" presId="urn:microsoft.com/office/officeart/2008/layout/VerticalCurvedList"/>
    <dgm:cxn modelId="{076BC858-24F9-4FD2-A9CE-9DA497FDAF14}" type="presOf" srcId="{08C0E7B8-741E-4C39-875F-C57F8BB6445C}" destId="{9B56C3C2-5939-48E2-86A3-0C2841304D22}" srcOrd="0" destOrd="0" presId="urn:microsoft.com/office/officeart/2008/layout/VerticalCurvedList"/>
    <dgm:cxn modelId="{813E630A-B8D1-4810-80EF-4D3F7E26FB9D}" type="presOf" srcId="{12A0F928-47E5-47EA-B175-A4F68487861B}" destId="{616190F1-3C2D-4569-85EE-87B0BCFE032C}" srcOrd="0" destOrd="0" presId="urn:microsoft.com/office/officeart/2008/layout/VerticalCurvedList"/>
    <dgm:cxn modelId="{33495733-CF48-424E-8F96-DA8508699DE3}" srcId="{3DC39C50-FF82-4A57-8578-3DA5B2BDB947}" destId="{12A0F928-47E5-47EA-B175-A4F68487861B}" srcOrd="2" destOrd="0" parTransId="{B9569061-FE7D-4911-A307-33DD2B8485CC}" sibTransId="{08C06E5A-08E3-4B45-A1CC-933139EE4CE8}"/>
    <dgm:cxn modelId="{31C69ABB-FAAC-4F4D-8E69-2790847E319A}" srcId="{3DC39C50-FF82-4A57-8578-3DA5B2BDB947}" destId="{7ECD0CC3-E338-4FE7-B4F6-EAE915A0E7CC}" srcOrd="1" destOrd="0" parTransId="{E63C0D42-E8B3-4B6F-B7AB-16A220D9116D}" sibTransId="{46D3CC20-7206-4E27-B177-63A6CFA3E80D}"/>
    <dgm:cxn modelId="{B2EF4DB6-CC31-4771-8757-A42E9F561507}" srcId="{3DC39C50-FF82-4A57-8578-3DA5B2BDB947}" destId="{08C0E7B8-741E-4C39-875F-C57F8BB6445C}" srcOrd="0" destOrd="0" parTransId="{EDD0B749-E2DD-44B6-955B-6E7D8F09763E}" sibTransId="{68E10810-76EC-4779-947A-2711A8977926}"/>
    <dgm:cxn modelId="{C9F5207C-282F-46DD-BD14-8DB3BB9D7917}" type="presOf" srcId="{68E10810-76EC-4779-947A-2711A8977926}" destId="{1512B123-E971-4B5A-BE70-2DCCF586CFC9}" srcOrd="0" destOrd="0" presId="urn:microsoft.com/office/officeart/2008/layout/VerticalCurvedList"/>
    <dgm:cxn modelId="{787BD8D3-D728-41CB-8985-594B9E14F685}" type="presOf" srcId="{3DC39C50-FF82-4A57-8578-3DA5B2BDB947}" destId="{59EE1626-E458-4083-A0E0-8DD21F7BA402}" srcOrd="0" destOrd="0" presId="urn:microsoft.com/office/officeart/2008/layout/VerticalCurvedList"/>
    <dgm:cxn modelId="{E785F66B-CBEC-426C-9F49-BF8C11EEE97C}" type="presParOf" srcId="{59EE1626-E458-4083-A0E0-8DD21F7BA402}" destId="{A85F7A20-D9BD-4417-85F8-D2AE229C6B97}" srcOrd="0" destOrd="0" presId="urn:microsoft.com/office/officeart/2008/layout/VerticalCurvedList"/>
    <dgm:cxn modelId="{3C5A54CB-C07A-4957-8F61-5CECF92918A3}" type="presParOf" srcId="{A85F7A20-D9BD-4417-85F8-D2AE229C6B97}" destId="{5C279779-3ABD-4376-97FB-92CF65FA0C2D}" srcOrd="0" destOrd="0" presId="urn:microsoft.com/office/officeart/2008/layout/VerticalCurvedList"/>
    <dgm:cxn modelId="{1A7581AC-2A9C-4AE0-96F0-06E613EC3E2E}" type="presParOf" srcId="{5C279779-3ABD-4376-97FB-92CF65FA0C2D}" destId="{A7861240-E8DD-4C3E-971B-5173CFFDABAC}" srcOrd="0" destOrd="0" presId="urn:microsoft.com/office/officeart/2008/layout/VerticalCurvedList"/>
    <dgm:cxn modelId="{41CB1F7B-F35D-4C7E-9321-A5DE9E10EB88}" type="presParOf" srcId="{5C279779-3ABD-4376-97FB-92CF65FA0C2D}" destId="{1512B123-E971-4B5A-BE70-2DCCF586CFC9}" srcOrd="1" destOrd="0" presId="urn:microsoft.com/office/officeart/2008/layout/VerticalCurvedList"/>
    <dgm:cxn modelId="{E3CD94ED-A08E-49E0-A714-8813BC0C27AA}" type="presParOf" srcId="{5C279779-3ABD-4376-97FB-92CF65FA0C2D}" destId="{CFA47CFD-A0EA-47B9-8C7F-BB9557F7155D}" srcOrd="2" destOrd="0" presId="urn:microsoft.com/office/officeart/2008/layout/VerticalCurvedList"/>
    <dgm:cxn modelId="{4C94B868-40CC-4E27-93AA-117AC62EBE64}" type="presParOf" srcId="{5C279779-3ABD-4376-97FB-92CF65FA0C2D}" destId="{1D85AF7A-7843-46BE-BA49-BB75577C6D46}" srcOrd="3" destOrd="0" presId="urn:microsoft.com/office/officeart/2008/layout/VerticalCurvedList"/>
    <dgm:cxn modelId="{4D8D6CD4-1379-4583-9218-271E5F541F75}" type="presParOf" srcId="{A85F7A20-D9BD-4417-85F8-D2AE229C6B97}" destId="{9B56C3C2-5939-48E2-86A3-0C2841304D22}" srcOrd="1" destOrd="0" presId="urn:microsoft.com/office/officeart/2008/layout/VerticalCurvedList"/>
    <dgm:cxn modelId="{BFF8C819-94E6-416A-942E-28C255DE5A31}" type="presParOf" srcId="{A85F7A20-D9BD-4417-85F8-D2AE229C6B97}" destId="{F001CB6C-DFEB-4329-B537-F0F07C6B30C6}" srcOrd="2" destOrd="0" presId="urn:microsoft.com/office/officeart/2008/layout/VerticalCurvedList"/>
    <dgm:cxn modelId="{8FA0F004-4B1E-4EA7-9567-AAAF25AE4546}" type="presParOf" srcId="{F001CB6C-DFEB-4329-B537-F0F07C6B30C6}" destId="{2245815F-4D99-440B-A310-F4AA147BAB81}" srcOrd="0" destOrd="0" presId="urn:microsoft.com/office/officeart/2008/layout/VerticalCurvedList"/>
    <dgm:cxn modelId="{1B59A173-4001-46F2-8AA4-1D4FBB965663}" type="presParOf" srcId="{A85F7A20-D9BD-4417-85F8-D2AE229C6B97}" destId="{3E15417A-A35A-4755-A75E-C6DF371D3278}" srcOrd="3" destOrd="0" presId="urn:microsoft.com/office/officeart/2008/layout/VerticalCurvedList"/>
    <dgm:cxn modelId="{EEE514BC-379F-432D-8C67-972AACF0E085}" type="presParOf" srcId="{A85F7A20-D9BD-4417-85F8-D2AE229C6B97}" destId="{EA306568-B75D-4150-A643-4D93C806EEC5}" srcOrd="4" destOrd="0" presId="urn:microsoft.com/office/officeart/2008/layout/VerticalCurvedList"/>
    <dgm:cxn modelId="{D6DC55FD-1099-4927-8943-3B54178D8A4A}" type="presParOf" srcId="{EA306568-B75D-4150-A643-4D93C806EEC5}" destId="{D17B463F-ED2A-4423-93DF-8857ABE3DF72}" srcOrd="0" destOrd="0" presId="urn:microsoft.com/office/officeart/2008/layout/VerticalCurvedList"/>
    <dgm:cxn modelId="{DE229D29-1E03-4F8D-92BD-D2FA833573E2}" type="presParOf" srcId="{A85F7A20-D9BD-4417-85F8-D2AE229C6B97}" destId="{616190F1-3C2D-4569-85EE-87B0BCFE032C}" srcOrd="5" destOrd="0" presId="urn:microsoft.com/office/officeart/2008/layout/VerticalCurvedList"/>
    <dgm:cxn modelId="{A1D755F7-0811-429D-BB92-16FDE4AC552B}" type="presParOf" srcId="{A85F7A20-D9BD-4417-85F8-D2AE229C6B97}" destId="{3A93175D-041B-45D5-98DF-67557E576C85}" srcOrd="6" destOrd="0" presId="urn:microsoft.com/office/officeart/2008/layout/VerticalCurvedList"/>
    <dgm:cxn modelId="{EF1584AA-D996-4C81-976E-3A82B8A7F252}" type="presParOf" srcId="{3A93175D-041B-45D5-98DF-67557E576C85}" destId="{118DDB63-0109-4739-94B4-F82C763A1A1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12B123-E971-4B5A-BE70-2DCCF586CFC9}">
      <dsp:nvSpPr>
        <dsp:cNvPr id="0" name=""/>
        <dsp:cNvSpPr/>
      </dsp:nvSpPr>
      <dsp:spPr>
        <a:xfrm>
          <a:off x="-3756452" y="-577027"/>
          <a:ext cx="4477471" cy="4477471"/>
        </a:xfrm>
        <a:prstGeom prst="blockArc">
          <a:avLst>
            <a:gd name="adj1" fmla="val 18900000"/>
            <a:gd name="adj2" fmla="val 2700000"/>
            <a:gd name="adj3" fmla="val 482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56C3C2-5939-48E2-86A3-0C2841304D22}">
      <dsp:nvSpPr>
        <dsp:cNvPr id="0" name=""/>
        <dsp:cNvSpPr/>
      </dsp:nvSpPr>
      <dsp:spPr>
        <a:xfrm>
          <a:off x="463663" y="332341"/>
          <a:ext cx="4507105" cy="664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59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Образование</a:t>
          </a:r>
        </a:p>
      </dsp:txBody>
      <dsp:txXfrm>
        <a:off x="463663" y="332341"/>
        <a:ext cx="4507105" cy="664683"/>
      </dsp:txXfrm>
    </dsp:sp>
    <dsp:sp modelId="{2245815F-4D99-440B-A310-F4AA147BAB81}">
      <dsp:nvSpPr>
        <dsp:cNvPr id="0" name=""/>
        <dsp:cNvSpPr/>
      </dsp:nvSpPr>
      <dsp:spPr>
        <a:xfrm>
          <a:off x="48236" y="249256"/>
          <a:ext cx="830854" cy="830854"/>
        </a:xfrm>
        <a:prstGeom prst="ellipse">
          <a:avLst/>
        </a:prstGeom>
        <a:solidFill>
          <a:srgbClr val="FF000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5417A-A35A-4755-A75E-C6DF371D3278}">
      <dsp:nvSpPr>
        <dsp:cNvPr id="0" name=""/>
        <dsp:cNvSpPr/>
      </dsp:nvSpPr>
      <dsp:spPr>
        <a:xfrm>
          <a:off x="705275" y="1329366"/>
          <a:ext cx="4265493" cy="664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59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политика</a:t>
          </a:r>
        </a:p>
      </dsp:txBody>
      <dsp:txXfrm>
        <a:off x="705275" y="1329366"/>
        <a:ext cx="4265493" cy="664683"/>
      </dsp:txXfrm>
    </dsp:sp>
    <dsp:sp modelId="{D17B463F-ED2A-4423-93DF-8857ABE3DF72}">
      <dsp:nvSpPr>
        <dsp:cNvPr id="0" name=""/>
        <dsp:cNvSpPr/>
      </dsp:nvSpPr>
      <dsp:spPr>
        <a:xfrm>
          <a:off x="289848" y="1246281"/>
          <a:ext cx="830854" cy="830854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6190F1-3C2D-4569-85EE-87B0BCFE032C}">
      <dsp:nvSpPr>
        <dsp:cNvPr id="0" name=""/>
        <dsp:cNvSpPr/>
      </dsp:nvSpPr>
      <dsp:spPr>
        <a:xfrm>
          <a:off x="463663" y="2326391"/>
          <a:ext cx="4507105" cy="6646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59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</a:t>
          </a:r>
        </a:p>
      </dsp:txBody>
      <dsp:txXfrm>
        <a:off x="463663" y="2326391"/>
        <a:ext cx="4507105" cy="664683"/>
      </dsp:txXfrm>
    </dsp:sp>
    <dsp:sp modelId="{118DDB63-0109-4739-94B4-F82C763A1A13}">
      <dsp:nvSpPr>
        <dsp:cNvPr id="0" name=""/>
        <dsp:cNvSpPr/>
      </dsp:nvSpPr>
      <dsp:spPr>
        <a:xfrm>
          <a:off x="48236" y="2243305"/>
          <a:ext cx="830854" cy="830854"/>
        </a:xfrm>
        <a:prstGeom prst="ellipse">
          <a:avLst/>
        </a:prstGeom>
        <a:solidFill>
          <a:srgbClr val="00FF0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0.16273</cdr:x>
      <cdr:y>0.53645</cdr:y>
    </cdr:from>
    <cdr:to>
      <cdr:x>0.29153</cdr:x>
      <cdr:y>0.80696</cdr:y>
    </cdr:to>
    <cdr:sp macro="" textlink="">
      <cdr:nvSpPr>
        <cdr:cNvPr id="2" name="TextBox 25"/>
        <cdr:cNvSpPr txBox="1"/>
      </cdr:nvSpPr>
      <cdr:spPr>
        <a:xfrm xmlns:a="http://schemas.openxmlformats.org/drawingml/2006/main">
          <a:off x="874946" y="1456247"/>
          <a:ext cx="692497" cy="73432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l" rtl="0" fontAlgn="base">
            <a:spcBef>
              <a:spcPct val="0"/>
            </a:spcBef>
            <a:spcAft>
              <a:spcPct val="0"/>
            </a:spcAft>
          </a:pPr>
          <a:r>
            <a:rPr lang="ru-RU" b="1" kern="1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Отчет</a:t>
          </a:r>
          <a:r>
            <a:rPr lang="ru-RU" b="1" kern="1200" dirty="0">
              <a:solidFill>
                <a:sysClr val="windowText" lastClr="000000"/>
              </a:solidFill>
              <a:latin typeface="+mj-lt"/>
              <a:cs typeface="Arial" charset="0"/>
            </a:rPr>
            <a:t> 2021</a:t>
          </a:r>
        </a:p>
        <a:p xmlns:a="http://schemas.openxmlformats.org/drawingml/2006/main">
          <a:pPr algn="l" rtl="0" fontAlgn="base">
            <a:spcBef>
              <a:spcPct val="0"/>
            </a:spcBef>
            <a:spcAft>
              <a:spcPct val="0"/>
            </a:spcAft>
          </a:pPr>
          <a:endParaRPr lang="ru-RU" b="1" kern="1200" dirty="0">
            <a:solidFill>
              <a:sysClr val="windowText" lastClr="000000"/>
            </a:solidFill>
            <a:latin typeface="+mj-lt"/>
            <a:cs typeface="Arial" charset="0"/>
          </a:endParaRPr>
        </a:p>
      </cdr:txBody>
    </cdr:sp>
  </cdr:relSizeAnchor>
  <cdr:relSizeAnchor xmlns:cdr="http://schemas.openxmlformats.org/drawingml/2006/chartDrawing">
    <cdr:from>
      <cdr:x>0.31835</cdr:x>
      <cdr:y>0.56507</cdr:y>
    </cdr:from>
    <cdr:to>
      <cdr:x>0.41566</cdr:x>
      <cdr:y>0.813</cdr:y>
    </cdr:to>
    <cdr:sp macro="" textlink="">
      <cdr:nvSpPr>
        <cdr:cNvPr id="3" name="TextBox 19"/>
        <cdr:cNvSpPr txBox="1"/>
      </cdr:nvSpPr>
      <cdr:spPr>
        <a:xfrm xmlns:a="http://schemas.openxmlformats.org/drawingml/2006/main">
          <a:off x="1711664" y="1533939"/>
          <a:ext cx="523220" cy="6730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r>
            <a:rPr lang="ru-RU" sz="1100" b="1" dirty="0">
              <a:latin typeface="Times New Roman" pitchFamily="18" charset="0"/>
              <a:cs typeface="Times New Roman" pitchFamily="18" charset="0"/>
            </a:rPr>
            <a:t>Оценка</a:t>
          </a:r>
          <a:r>
            <a:rPr lang="ru-RU" sz="1100" b="1" dirty="0">
              <a:latin typeface="+mj-lt"/>
            </a:rPr>
            <a:t> 2021</a:t>
          </a:r>
        </a:p>
      </cdr:txBody>
    </cdr:sp>
  </cdr:relSizeAnchor>
  <cdr:relSizeAnchor xmlns:cdr="http://schemas.openxmlformats.org/drawingml/2006/chartDrawing">
    <cdr:from>
      <cdr:x>0.47899</cdr:x>
      <cdr:y>0.55833</cdr:y>
    </cdr:from>
    <cdr:to>
      <cdr:x>0.5763</cdr:x>
      <cdr:y>0.81815</cdr:y>
    </cdr:to>
    <cdr:sp macro="" textlink="">
      <cdr:nvSpPr>
        <cdr:cNvPr id="4" name="TextBox 25"/>
        <cdr:cNvSpPr txBox="1"/>
      </cdr:nvSpPr>
      <cdr:spPr>
        <a:xfrm xmlns:a="http://schemas.openxmlformats.org/drawingml/2006/main">
          <a:off x="2575372" y="1515643"/>
          <a:ext cx="523220" cy="70530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b="1" dirty="0">
              <a:latin typeface="Times New Roman" pitchFamily="18" charset="0"/>
              <a:cs typeface="Times New Roman" pitchFamily="18" charset="0"/>
            </a:rPr>
            <a:t>Прогноз</a:t>
          </a:r>
          <a:r>
            <a:rPr lang="ru-RU" b="1" dirty="0">
              <a:latin typeface="+mj-lt"/>
              <a:cs typeface="Arial" charset="0"/>
            </a:rPr>
            <a:t> 2022</a:t>
          </a:r>
        </a:p>
      </cdr:txBody>
    </cdr:sp>
  </cdr:relSizeAnchor>
  <cdr:relSizeAnchor xmlns:cdr="http://schemas.openxmlformats.org/drawingml/2006/chartDrawing">
    <cdr:from>
      <cdr:x>0.62966</cdr:x>
      <cdr:y>0.5276</cdr:y>
    </cdr:from>
    <cdr:to>
      <cdr:x>0.72697</cdr:x>
      <cdr:y>0.81838</cdr:y>
    </cdr:to>
    <cdr:sp macro="" textlink="">
      <cdr:nvSpPr>
        <cdr:cNvPr id="5" name="TextBox 25"/>
        <cdr:cNvSpPr txBox="1"/>
      </cdr:nvSpPr>
      <cdr:spPr>
        <a:xfrm xmlns:a="http://schemas.openxmlformats.org/drawingml/2006/main">
          <a:off x="3385469" y="1432210"/>
          <a:ext cx="523204" cy="78935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b="1" dirty="0">
              <a:latin typeface="+mj-lt"/>
              <a:cs typeface="Arial" charset="0"/>
            </a:rPr>
            <a:t>Прогноз 2023</a:t>
          </a:r>
        </a:p>
      </cdr:txBody>
    </cdr:sp>
  </cdr:relSizeAnchor>
  <cdr:relSizeAnchor xmlns:cdr="http://schemas.openxmlformats.org/drawingml/2006/chartDrawing">
    <cdr:from>
      <cdr:x>0.7751</cdr:x>
      <cdr:y>0.55916</cdr:y>
    </cdr:from>
    <cdr:to>
      <cdr:x>0.87241</cdr:x>
      <cdr:y>0.82352</cdr:y>
    </cdr:to>
    <cdr:sp macro="" textlink="">
      <cdr:nvSpPr>
        <cdr:cNvPr id="6" name="TextBox 25"/>
        <cdr:cNvSpPr txBox="1"/>
      </cdr:nvSpPr>
      <cdr:spPr>
        <a:xfrm xmlns:a="http://schemas.openxmlformats.org/drawingml/2006/main">
          <a:off x="4167458" y="1517896"/>
          <a:ext cx="523220" cy="7176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b="1" dirty="0">
              <a:latin typeface="+mj-lt"/>
              <a:cs typeface="Arial" charset="0"/>
            </a:rPr>
            <a:t>Прогноз </a:t>
          </a:r>
          <a:r>
            <a:rPr lang="ru-RU" b="1" dirty="0">
              <a:latin typeface="Times New Roman" pitchFamily="18" charset="0"/>
              <a:cs typeface="Times New Roman" pitchFamily="18" charset="0"/>
            </a:rPr>
            <a:t>2024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0.21348</cdr:x>
      <cdr:y>0.04</cdr:y>
    </cdr:from>
    <cdr:to>
      <cdr:x>0.35864</cdr:x>
      <cdr:y>0.1209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57322" y="142876"/>
          <a:ext cx="922929" cy="28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0.15322</cdr:x>
      <cdr:y>0.14157</cdr:y>
    </cdr:from>
    <cdr:to>
      <cdr:x>0.30806</cdr:x>
      <cdr:y>0.40045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04860" y="50006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0.15385</cdr:x>
      <cdr:y>0.20339</cdr:y>
    </cdr:from>
    <cdr:to>
      <cdr:x>0.33654</cdr:x>
      <cdr:y>0.33898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43008" y="857256"/>
          <a:ext cx="1357322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0.21348</cdr:x>
      <cdr:y>0.04</cdr:y>
    </cdr:from>
    <cdr:to>
      <cdr:x>0.35864</cdr:x>
      <cdr:y>0.1209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57322" y="142876"/>
          <a:ext cx="922929" cy="28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0.15322</cdr:x>
      <cdr:y>0.14157</cdr:y>
    </cdr:from>
    <cdr:to>
      <cdr:x>0.30806</cdr:x>
      <cdr:y>0.40045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04860" y="50006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0.15385</cdr:x>
      <cdr:y>0.20339</cdr:y>
    </cdr:from>
    <cdr:to>
      <cdr:x>0.33654</cdr:x>
      <cdr:y>0.33898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43008" y="857256"/>
          <a:ext cx="1357322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0.21348</cdr:x>
      <cdr:y>0.04</cdr:y>
    </cdr:from>
    <cdr:to>
      <cdr:x>0.35864</cdr:x>
      <cdr:y>0.1209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57322" y="142876"/>
          <a:ext cx="922929" cy="2889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0.15322</cdr:x>
      <cdr:y>0.14157</cdr:y>
    </cdr:from>
    <cdr:to>
      <cdr:x>0.30806</cdr:x>
      <cdr:y>0.40045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04860" y="50006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0.15385</cdr:x>
      <cdr:y>0.20339</cdr:y>
    </cdr:from>
    <cdr:to>
      <cdr:x>0.33654</cdr:x>
      <cdr:y>0.33898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143008" y="857256"/>
          <a:ext cx="1357322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B16D6-4DCE-45CF-ADA4-8A259B6A90AE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02897-CDC8-48F9-8EE5-A57F98CA1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00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02897-CDC8-48F9-8EE5-A57F98CA1F0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177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02897-CDC8-48F9-8EE5-A57F98CA1F0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531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02897-CDC8-48F9-8EE5-A57F98CA1F01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093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867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966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150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772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1856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3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607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414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8A7CC-333E-41DE-A68C-7FEC577F0B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6213630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04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72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159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38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10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17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53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791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836BB-221B-4F9C-A58E-7F54F0132C76}" type="datetimeFigureOut">
              <a:rPr lang="ru-RU" smtClean="0"/>
              <a:t>21.11.2022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0513BE8-C78F-45D0-83F1-20C75CE82E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41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  <p:sldLayoutId id="2147483990" r:id="rId14"/>
    <p:sldLayoutId id="2147483991" r:id="rId15"/>
    <p:sldLayoutId id="2147483992" r:id="rId16"/>
    <p:sldLayoutId id="214748399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41.jp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4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9.jp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70.jpeg"/><Relationship Id="rId9" Type="http://schemas.microsoft.com/office/2007/relationships/diagramDrawing" Target="../diagrams/drawing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808" y="4344712"/>
            <a:ext cx="3765630" cy="25318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808" y="-1"/>
            <a:ext cx="3816377" cy="26363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2"/>
            <a:ext cx="4307558" cy="26030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" t="1928" r="1496" b="1350"/>
          <a:stretch/>
        </p:blipFill>
        <p:spPr>
          <a:xfrm>
            <a:off x="4513380" y="4344712"/>
            <a:ext cx="3782617" cy="25132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73" y="55032"/>
            <a:ext cx="4093688" cy="25812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" y="4344713"/>
            <a:ext cx="4357804" cy="25132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2534893"/>
            <a:ext cx="9144000" cy="963533"/>
          </a:xfrm>
        </p:spPr>
        <p:txBody>
          <a:bodyPr>
            <a:normAutofit fontScale="90000"/>
          </a:bodyPr>
          <a:lstStyle/>
          <a:p>
            <a:r>
              <a:rPr lang="ru-RU" sz="5400" b="1" spc="300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8224" y="3413782"/>
            <a:ext cx="10678643" cy="71663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«ДМИТРИЕВСКИЙ РАЙОН» КУРСКОЙ ОБЛАСТИ НА  2023 ГОД И ПЛАНОВЫЙ ПЕРИОД 2024 и 2025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 к проекту решения Представительного Собрания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35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/>
        </p:nvSpPr>
        <p:spPr bwMode="auto">
          <a:xfrm>
            <a:off x="0" y="103583"/>
            <a:ext cx="12192000" cy="708075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2800" dirty="0">
              <a:latin typeface="a_Albionic" panose="020B0903060703020204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06969" y="245222"/>
            <a:ext cx="5838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a_Albionic" panose="020B0903060703020204" pitchFamily="34" charset="-52"/>
              </a:rPr>
              <a:t>Социально-экономические показатели</a:t>
            </a:r>
            <a:endParaRPr lang="ru-RU" sz="2400" dirty="0">
              <a:latin typeface="a_Albionic" panose="020B0903060703020204" pitchFamily="34" charset="-52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340475498"/>
              </p:ext>
            </p:extLst>
          </p:nvPr>
        </p:nvGraphicFramePr>
        <p:xfrm>
          <a:off x="109441" y="1322614"/>
          <a:ext cx="5687619" cy="2615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19957" y="848526"/>
            <a:ext cx="3793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cs typeface="Times New Roman" pitchFamily="18" charset="0"/>
              </a:rPr>
              <a:t>Численность работающих, чел.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97061" y="8485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cs typeface="Times New Roman" pitchFamily="18" charset="0"/>
              </a:rPr>
              <a:t>Среднемесячная заработная плата одного работающего, (в тыс. рублей)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75950" y="4035641"/>
            <a:ext cx="4246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cs typeface="Times New Roman" pitchFamily="18" charset="0"/>
              </a:rPr>
              <a:t>Фонд оплаты труда, (в тыс. рублей)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048473909"/>
              </p:ext>
            </p:extLst>
          </p:nvPr>
        </p:nvGraphicFramePr>
        <p:xfrm>
          <a:off x="2767901" y="4482193"/>
          <a:ext cx="5847423" cy="2237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05431067"/>
              </p:ext>
            </p:extLst>
          </p:nvPr>
        </p:nvGraphicFramePr>
        <p:xfrm>
          <a:off x="6340929" y="1494857"/>
          <a:ext cx="5464629" cy="2500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81133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/>
        </p:nvSpPr>
        <p:spPr bwMode="auto">
          <a:xfrm>
            <a:off x="0" y="127734"/>
            <a:ext cx="12192000" cy="686761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>
                <a:solidFill>
                  <a:srgbClr val="000000"/>
                </a:solidFill>
                <a:latin typeface="a_Albionic" panose="020B0903060703020204" pitchFamily="34" charset="-52"/>
              </a:rPr>
              <a:t>Экономические показатели</a:t>
            </a:r>
            <a:endParaRPr lang="ru-RU" sz="2800" dirty="0">
              <a:latin typeface="a_Albionic" panose="020B0903060703020204" pitchFamily="34" charset="-52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25937358"/>
              </p:ext>
            </p:extLst>
          </p:nvPr>
        </p:nvGraphicFramePr>
        <p:xfrm>
          <a:off x="197088" y="1601223"/>
          <a:ext cx="5376672" cy="27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7782" y="1043871"/>
            <a:ext cx="4555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Оборот розничной  торговли  (в тыс. руб.)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026385339"/>
              </p:ext>
            </p:extLst>
          </p:nvPr>
        </p:nvGraphicFramePr>
        <p:xfrm>
          <a:off x="2885424" y="4563836"/>
          <a:ext cx="5847423" cy="2237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901827" y="1043871"/>
            <a:ext cx="4954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Оборот  общественного  питания (в тыс. руб.)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228130074"/>
              </p:ext>
            </p:extLst>
          </p:nvPr>
        </p:nvGraphicFramePr>
        <p:xfrm>
          <a:off x="6504215" y="1682261"/>
          <a:ext cx="5464629" cy="2500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323689" y="3946491"/>
            <a:ext cx="3774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Объем платных услуг (в 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1942403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/>
        </p:nvSpPr>
        <p:spPr bwMode="auto">
          <a:xfrm>
            <a:off x="0" y="291757"/>
            <a:ext cx="12192000" cy="63408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latin typeface="a_Albionic" panose="020B0903060703020204" pitchFamily="34" charset="-52"/>
              </a:rPr>
              <a:t>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26155" y="206087"/>
            <a:ext cx="89322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latin typeface="a_Albionic" panose="020B0903060703020204" pitchFamily="34" charset="-52"/>
              </a:rPr>
              <a:t>Участие граждан в бюджетном процессе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5" y="1015247"/>
            <a:ext cx="3361649" cy="22375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708588" y="1441549"/>
            <a:ext cx="37795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7030A0"/>
                </a:solidFill>
                <a:latin typeface="a_Albionic" panose="020B0903060703020204" pitchFamily="34" charset="-52"/>
              </a:rPr>
              <a:t>Гражданин как налогоплательщик</a:t>
            </a:r>
          </a:p>
          <a:p>
            <a:pPr lvl="0" algn="ctr"/>
            <a:r>
              <a:rPr lang="ru-RU" dirty="0"/>
              <a:t>помогает формировать доходную часть бюджета </a:t>
            </a:r>
            <a:endParaRPr lang="ru-RU" dirty="0">
              <a:solidFill>
                <a:srgbClr val="7030A0"/>
              </a:solidFill>
              <a:latin typeface="a_Albionic" panose="020B09030607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9631" y="3507497"/>
            <a:ext cx="540307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7030A0"/>
                </a:solidFill>
                <a:latin typeface="a_Albionic" panose="020B0903060703020204" pitchFamily="34" charset="-52"/>
              </a:rPr>
              <a:t>Гражданин как получатель</a:t>
            </a:r>
          </a:p>
          <a:p>
            <a:pPr lvl="0" algn="ctr"/>
            <a:r>
              <a:rPr lang="ru-RU" sz="2400" dirty="0">
                <a:solidFill>
                  <a:srgbClr val="7030A0"/>
                </a:solidFill>
                <a:latin typeface="a_Albionic" panose="020B0903060703020204" pitchFamily="34" charset="-52"/>
              </a:rPr>
              <a:t> социальных гарантий</a:t>
            </a:r>
          </a:p>
          <a:p>
            <a:pPr lvl="0" algn="ctr"/>
            <a:endParaRPr lang="ru-RU" dirty="0">
              <a:solidFill>
                <a:srgbClr val="7030A0"/>
              </a:solidFill>
              <a:latin typeface="a_Albionic" panose="020B0903060703020204" pitchFamily="34" charset="-52"/>
            </a:endParaRPr>
          </a:p>
          <a:p>
            <a:pPr lvl="0" algn="ctr"/>
            <a:r>
              <a:rPr lang="ru-RU" dirty="0"/>
              <a:t>Получает социальные выплаты (образование, жилищно-коммунальное хозяйство, культура, физическая культура и спорт, социальные льготы и другие направления социальных гарантий населению) - расходная часть бюджета</a:t>
            </a:r>
            <a:endParaRPr lang="ru-RU" dirty="0">
              <a:solidFill>
                <a:srgbClr val="7030A0"/>
              </a:solidFill>
              <a:latin typeface="a_Albionic" panose="020B0903060703020204" pitchFamily="34" charset="-52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3804553" y="1967224"/>
            <a:ext cx="1904035" cy="931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811096" y="3847858"/>
            <a:ext cx="1794390" cy="902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82" y="678926"/>
            <a:ext cx="2573918" cy="2573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r="4165" b="39"/>
          <a:stretch/>
        </p:blipFill>
        <p:spPr>
          <a:xfrm>
            <a:off x="8752602" y="4120536"/>
            <a:ext cx="3623956" cy="20663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678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/>
        </p:nvSpPr>
        <p:spPr bwMode="auto">
          <a:xfrm>
            <a:off x="0" y="291757"/>
            <a:ext cx="12192000" cy="63408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latin typeface="a_Albionic" panose="020B0903060703020204" pitchFamily="34" charset="-52"/>
              </a:rPr>
              <a:t>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36263" y="299002"/>
            <a:ext cx="9611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dirty="0">
                <a:latin typeface="a_Albionic" panose="020B0903060703020204" pitchFamily="34" charset="-52"/>
              </a:rPr>
              <a:t>Возможность влияние граждан на состав бюджета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591" y="1056787"/>
            <a:ext cx="4206240" cy="2365271"/>
          </a:xfrm>
          <a:prstGeom prst="rect">
            <a:avLst/>
          </a:prstGeom>
        </p:spPr>
      </p:pic>
      <p:sp>
        <p:nvSpPr>
          <p:cNvPr id="4" name="Овальная выноска 3"/>
          <p:cNvSpPr/>
          <p:nvPr/>
        </p:nvSpPr>
        <p:spPr>
          <a:xfrm>
            <a:off x="866757" y="3427612"/>
            <a:ext cx="1636295" cy="1281506"/>
          </a:xfrm>
          <a:prstGeom prst="wedgeEllipseCallout">
            <a:avLst/>
          </a:prstGeom>
          <a:blipFill dpi="0" rotWithShape="1">
            <a:blip r:embed="rId3"/>
            <a:srcRect/>
            <a:stretch>
              <a:fillRect l="-3000" t="20000" r="-19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ьная выноска 4"/>
          <p:cNvSpPr/>
          <p:nvPr/>
        </p:nvSpPr>
        <p:spPr>
          <a:xfrm>
            <a:off x="4584005" y="3481409"/>
            <a:ext cx="1581750" cy="1345266"/>
          </a:xfrm>
          <a:prstGeom prst="wedgeEllipseCallout">
            <a:avLst/>
          </a:prstGeom>
          <a:blipFill dpi="0" rotWithShape="1">
            <a:blip r:embed="rId4"/>
            <a:srcRect/>
            <a:stretch>
              <a:fillRect l="-26000" t="1000" r="-30000" b="-4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ьная выноска 5"/>
          <p:cNvSpPr/>
          <p:nvPr/>
        </p:nvSpPr>
        <p:spPr>
          <a:xfrm>
            <a:off x="8370286" y="3422058"/>
            <a:ext cx="1695650" cy="1281506"/>
          </a:xfrm>
          <a:prstGeom prst="wedgeEllipseCallout">
            <a:avLst/>
          </a:prstGeom>
          <a:blipFill>
            <a:blip r:embed="rId5"/>
            <a:stretch>
              <a:fillRect l="-30000" r="-30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2176" y="4826675"/>
            <a:ext cx="29774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Участие в публичных слушаниях проекта решения на очередной финансовый год (проходят осенью)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16404" y="4826675"/>
            <a:ext cx="31506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Участие в публичных слушаниях проекта решения по отчету об исполнении бюджета (проходят весной)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55831" y="4767324"/>
            <a:ext cx="36896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Участие в публичных обсуждениях по объектам благоустройства территории (сходы жителей, опросы в информационной сети)</a:t>
            </a:r>
          </a:p>
        </p:txBody>
      </p:sp>
    </p:spTree>
    <p:extLst>
      <p:ext uri="{BB962C8B-B14F-4D97-AF65-F5344CB8AC3E}">
        <p14:creationId xmlns:p14="http://schemas.microsoft.com/office/powerpoint/2010/main" val="1965273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6062" y="174338"/>
            <a:ext cx="3793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3200" b="1" i="1" dirty="0">
                <a:solidFill>
                  <a:srgbClr val="C00000"/>
                </a:solidFill>
                <a:latin typeface="a_Albionic" panose="020B0903060703020204" pitchFamily="34" charset="-52"/>
              </a:rPr>
              <a:t>Основные термины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62040" y="1148834"/>
            <a:ext cx="18010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srgbClr val="7030A0"/>
                </a:solidFill>
                <a:latin typeface="a_Albionic" panose="020B0903060703020204" pitchFamily="34" charset="-52"/>
              </a:rPr>
              <a:t>Бюджет</a:t>
            </a:r>
          </a:p>
        </p:txBody>
      </p:sp>
      <p:sp>
        <p:nvSpPr>
          <p:cNvPr id="6" name="Стрелка углом 5"/>
          <p:cNvSpPr/>
          <p:nvPr/>
        </p:nvSpPr>
        <p:spPr>
          <a:xfrm rot="5400000">
            <a:off x="8716115" y="2216377"/>
            <a:ext cx="1185044" cy="870874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трелка углом 6"/>
          <p:cNvSpPr/>
          <p:nvPr/>
        </p:nvSpPr>
        <p:spPr>
          <a:xfrm rot="5400000" flipV="1">
            <a:off x="781924" y="2553574"/>
            <a:ext cx="1196139" cy="764269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5328" y="18599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5359" y="3720584"/>
            <a:ext cx="1868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7030A0"/>
                </a:solidFill>
                <a:latin typeface="a_Albionic" panose="020B0903060703020204" pitchFamily="34" charset="-52"/>
              </a:rPr>
              <a:t>Доходы</a:t>
            </a:r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51328" y="3645161"/>
            <a:ext cx="19164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7030A0"/>
                </a:solidFill>
                <a:latin typeface="a_Albionic" panose="020B0903060703020204" pitchFamily="34" charset="-52"/>
              </a:rPr>
              <a:t>Расходы</a:t>
            </a:r>
            <a:endParaRPr lang="ru-RU" sz="3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6722" y="4418999"/>
            <a:ext cx="2750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Поступающие в бюджет денежные средства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096249" y="4398848"/>
            <a:ext cx="3295650" cy="666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Выплачиваемые из бюджета</a:t>
            </a:r>
          </a:p>
          <a:p>
            <a:pPr algn="ctr"/>
            <a:r>
              <a:rPr lang="ru-RU" dirty="0"/>
              <a:t>денежные средства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3930875" y="4043749"/>
            <a:ext cx="476250" cy="155438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121285" y="4043749"/>
            <a:ext cx="476250" cy="155438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460691" y="5842799"/>
            <a:ext cx="23278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7030A0"/>
                </a:solidFill>
                <a:latin typeface="a_Albionic" panose="020B0903060703020204" pitchFamily="34" charset="-52"/>
              </a:rPr>
              <a:t>Профицит</a:t>
            </a:r>
            <a:endParaRPr lang="ru-RU" sz="3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257372" y="5859862"/>
            <a:ext cx="2027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7030A0"/>
                </a:solidFill>
                <a:latin typeface="a_Albionic" panose="020B0903060703020204" pitchFamily="34" charset="-52"/>
              </a:rPr>
              <a:t>Дефицит</a:t>
            </a:r>
            <a:endParaRPr lang="ru-RU" sz="3600" dirty="0"/>
          </a:p>
        </p:txBody>
      </p:sp>
      <p:sp>
        <p:nvSpPr>
          <p:cNvPr id="18" name="Заголовок 1"/>
          <p:cNvSpPr>
            <a:spLocks noGrp="1"/>
          </p:cNvSpPr>
          <p:nvPr/>
        </p:nvSpPr>
        <p:spPr bwMode="auto">
          <a:xfrm>
            <a:off x="0" y="291757"/>
            <a:ext cx="12192000" cy="63408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latin typeface="a_Albionic" panose="020B0903060703020204" pitchFamily="34" charset="-52"/>
              </a:rPr>
              <a:t>    </a:t>
            </a:r>
            <a:r>
              <a:rPr lang="ru-RU" sz="3200" b="1" i="1" dirty="0">
                <a:latin typeface="a_Albionic" panose="020B0903060703020204" pitchFamily="34" charset="-52"/>
              </a:rPr>
              <a:t>ГЛОССАРИЙ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461" y="2729266"/>
            <a:ext cx="3648422" cy="355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3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 bwMode="auto">
          <a:xfrm>
            <a:off x="0" y="291757"/>
            <a:ext cx="12192000" cy="63408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latin typeface="a_Albionic" panose="020B0903060703020204" pitchFamily="34" charset="-52"/>
              </a:rPr>
              <a:t>    </a:t>
            </a:r>
            <a:r>
              <a:rPr lang="ru-RU" sz="3200" b="1" i="1" dirty="0">
                <a:latin typeface="a_Albionic" panose="020B0903060703020204" pitchFamily="34" charset="-52"/>
              </a:rPr>
              <a:t>ГЛОССАРИЙ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3717" y="1091977"/>
            <a:ext cx="4932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7030A0"/>
                </a:solidFill>
                <a:latin typeface="a_Albionic" panose="020B0903060703020204" pitchFamily="34" charset="-52"/>
              </a:rPr>
              <a:t>Дефицит и профицит</a:t>
            </a:r>
            <a:r>
              <a:rPr lang="ru-RU" sz="3600" dirty="0">
                <a:latin typeface="a_Albionic" panose="020B0903060703020204" pitchFamily="34" charset="-52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300" y="1738308"/>
            <a:ext cx="58102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Дефицит бюджета - превышение расходов бюджета над его доходами. При превышении расходов над доходами принимается решение об источниках покрытия дефицита (например, использовать накопившиеся остатки средств на счёте бюджета, взять в долг при отсутствии остатков средств на счёте бюджета). При дефицитном бюджете растёт долг и (или) снижаются остатки средств бюджета (накопления).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29375" y="1738308"/>
            <a:ext cx="4924425" cy="2301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Профицит бюджета – превышение доходов бюджета над его расходами. При превышении доходов над расходами принимается решение, как их использовать (например, накапливать резервы-остатки средств на счёте бюджета, погашать долг). При профиците бюджета снижается долг и (или) растут остатки средств (накопления).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475" y="3818485"/>
            <a:ext cx="2648099" cy="32204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801" y="3864820"/>
            <a:ext cx="2609999" cy="317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99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 bwMode="auto">
          <a:xfrm>
            <a:off x="0" y="291757"/>
            <a:ext cx="12192000" cy="63408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latin typeface="a_Albionic" panose="020B0903060703020204" pitchFamily="34" charset="-52"/>
              </a:rPr>
              <a:t>    </a:t>
            </a:r>
            <a:r>
              <a:rPr lang="ru-RU" sz="3200" b="1" i="1" dirty="0">
                <a:latin typeface="a_Albionic" panose="020B0903060703020204" pitchFamily="34" charset="-52"/>
              </a:rPr>
              <a:t>ГЛОССАРИЙ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47924" y="1243310"/>
            <a:ext cx="612457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  <a:latin typeface="a_Albionic" panose="020B0903060703020204" pitchFamily="34" charset="-52"/>
              </a:rPr>
              <a:t>Межбюджетные трансферты </a:t>
            </a:r>
          </a:p>
          <a:p>
            <a:pPr algn="ctr"/>
            <a:r>
              <a:rPr lang="ru-RU" dirty="0"/>
              <a:t>Денежные средства, перечисляемые из одного бюджета бюджетной системы Российской Федерации другому.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1924" y="2972088"/>
            <a:ext cx="348615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a_Albionic" panose="020B0903060703020204" pitchFamily="34" charset="-52"/>
              </a:rPr>
              <a:t>Субсидии </a:t>
            </a:r>
          </a:p>
          <a:p>
            <a:pPr algn="ctr"/>
            <a:r>
              <a:rPr lang="ru-RU" dirty="0"/>
              <a:t>Предоставляются на условиях долевого софинансирования расходов других бюджетов.</a:t>
            </a:r>
          </a:p>
          <a:p>
            <a:pPr algn="ctr"/>
            <a:endParaRPr lang="ru-RU" dirty="0"/>
          </a:p>
          <a:p>
            <a:pPr algn="ctr"/>
            <a:r>
              <a:rPr lang="ru-RU" dirty="0">
                <a:solidFill>
                  <a:srgbClr val="7030A0"/>
                </a:solidFill>
                <a:latin typeface="a_Albionic" panose="020B0903060703020204" pitchFamily="34" charset="-52"/>
              </a:rPr>
              <a:t>Аналогия в семейном бюджете: </a:t>
            </a:r>
            <a:r>
              <a:rPr lang="ru-RU" dirty="0"/>
              <a:t>вы «добавляете» деньги для того, чтобы Ваш  ребёнок купил себе новый телефон (а остальные он накопил сам).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19548" y="2805410"/>
            <a:ext cx="361950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a_Albionic" panose="020B0903060703020204" pitchFamily="34" charset="-52"/>
              </a:rPr>
              <a:t>Субвенции</a:t>
            </a:r>
            <a:r>
              <a:rPr lang="ru-RU" sz="2800" dirty="0">
                <a:latin typeface="a_Albionic" panose="020B0903060703020204" pitchFamily="34" charset="-52"/>
              </a:rPr>
              <a:t> </a:t>
            </a:r>
          </a:p>
          <a:p>
            <a:pPr algn="ctr"/>
            <a:r>
              <a:rPr lang="ru-RU" dirty="0"/>
              <a:t>Предоставляются на финансирование «переданных» другим публично-правовым образованием полномочий.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 </a:t>
            </a:r>
            <a:r>
              <a:rPr lang="ru-RU" dirty="0">
                <a:solidFill>
                  <a:srgbClr val="7030A0"/>
                </a:solidFill>
                <a:latin typeface="a_Albionic" panose="020B0903060703020204" pitchFamily="34" charset="-52"/>
              </a:rPr>
              <a:t>Аналогия в семейном бюджете: </a:t>
            </a:r>
            <a:r>
              <a:rPr lang="ru-RU" dirty="0"/>
              <a:t>вы даете своему ребёнку «карманные деньги» и посылаете в магазин купить продукты (по списку).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53399" y="2805410"/>
            <a:ext cx="318135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a_Albionic" panose="020B0903060703020204" pitchFamily="34" charset="-52"/>
              </a:rPr>
              <a:t>Дотации</a:t>
            </a:r>
          </a:p>
          <a:p>
            <a:pPr algn="ctr"/>
            <a:r>
              <a:rPr lang="ru-RU" dirty="0"/>
              <a:t> Предоставляются на безвозмездной и безвозвратной основе без определения конкретной цели их использования. </a:t>
            </a:r>
          </a:p>
          <a:p>
            <a:pPr algn="ctr"/>
            <a:endParaRPr lang="ru-RU" dirty="0"/>
          </a:p>
          <a:p>
            <a:pPr algn="ctr"/>
            <a:r>
              <a:rPr lang="ru-RU" dirty="0">
                <a:solidFill>
                  <a:srgbClr val="7030A0"/>
                </a:solidFill>
                <a:latin typeface="a_Albionic" panose="020B0903060703020204" pitchFamily="34" charset="-52"/>
              </a:rPr>
              <a:t>Аналогия в семейном бюджете: </a:t>
            </a:r>
            <a:r>
              <a:rPr lang="ru-RU" dirty="0"/>
              <a:t>вы даете своему ребёнку «карманные деньги».</a:t>
            </a:r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1038225"/>
            <a:ext cx="2066925" cy="2066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36" y="1117595"/>
            <a:ext cx="2428875" cy="166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87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 bwMode="auto">
          <a:xfrm>
            <a:off x="0" y="291757"/>
            <a:ext cx="12192000" cy="63408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latin typeface="a_Albionic" panose="020B0903060703020204" pitchFamily="34" charset="-52"/>
              </a:rPr>
              <a:t>    </a:t>
            </a:r>
            <a:r>
              <a:rPr lang="ru-RU" sz="3200" b="1" i="1" dirty="0">
                <a:latin typeface="a_Albionic" panose="020B0903060703020204" pitchFamily="34" charset="-52"/>
              </a:rPr>
              <a:t>ГЛОССАРИЙ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73657" y="3954308"/>
            <a:ext cx="545208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7030A0"/>
                </a:solidFill>
                <a:latin typeface="a_Albionic" panose="020B0903060703020204" pitchFamily="34" charset="-52"/>
              </a:rPr>
              <a:t>Муниципальный</a:t>
            </a:r>
            <a:r>
              <a:rPr lang="ru-RU" sz="2800" dirty="0">
                <a:solidFill>
                  <a:srgbClr val="7030A0"/>
                </a:solidFill>
                <a:latin typeface="a_Albionic" panose="020B0903060703020204" pitchFamily="34" charset="-52"/>
              </a:rPr>
              <a:t> </a:t>
            </a:r>
            <a:r>
              <a:rPr lang="ru-RU" sz="2800" b="1" dirty="0">
                <a:solidFill>
                  <a:srgbClr val="7030A0"/>
                </a:solidFill>
                <a:latin typeface="a_Albionic" panose="020B0903060703020204" pitchFamily="34" charset="-52"/>
              </a:rPr>
              <a:t>долг</a:t>
            </a:r>
            <a:r>
              <a:rPr lang="ru-RU" sz="2800" dirty="0">
                <a:solidFill>
                  <a:srgbClr val="7030A0"/>
                </a:solidFill>
                <a:latin typeface="a_Albionic" panose="020B0903060703020204" pitchFamily="34" charset="-52"/>
              </a:rPr>
              <a:t>- </a:t>
            </a:r>
          </a:p>
          <a:p>
            <a:pPr lvl="0"/>
            <a:r>
              <a:rPr lang="ru-RU" dirty="0">
                <a:latin typeface="+mj-lt"/>
              </a:rPr>
              <a:t>сумма задолженностей </a:t>
            </a:r>
            <a:r>
              <a:rPr lang="ru-RU" b="1" dirty="0">
                <a:latin typeface="+mj-lt"/>
              </a:rPr>
              <a:t>муниципального</a:t>
            </a:r>
            <a:r>
              <a:rPr lang="ru-RU" dirty="0">
                <a:latin typeface="+mj-lt"/>
              </a:rPr>
              <a:t> </a:t>
            </a:r>
          </a:p>
          <a:p>
            <a:pPr lvl="0"/>
            <a:r>
              <a:rPr lang="ru-RU" dirty="0">
                <a:latin typeface="+mj-lt"/>
              </a:rPr>
              <a:t>образования, в которую входят непогашенные долговые обязательства(</a:t>
            </a:r>
            <a:r>
              <a:rPr lang="ru-RU" altLang="ru-RU" i="1" dirty="0">
                <a:latin typeface="+mj-lt"/>
              </a:rPr>
              <a:t> т.е. кредитов, муниципальных ценных бумаг)</a:t>
            </a:r>
            <a:r>
              <a:rPr lang="ru-RU" dirty="0">
                <a:latin typeface="+mj-lt"/>
              </a:rPr>
              <a:t> и проценты по ним, </a:t>
            </a:r>
            <a:r>
              <a:rPr lang="ru-RU" altLang="ru-RU" i="1" dirty="0">
                <a:latin typeface="+mj-lt"/>
              </a:rPr>
              <a:t>принятые на себя районом.</a:t>
            </a:r>
            <a:endParaRPr lang="ru-RU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1700" y="1208466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_Albionic" panose="020B0903060703020204" pitchFamily="34" charset="-52"/>
              </a:rPr>
              <a:t>Муниципальная</a:t>
            </a:r>
            <a:r>
              <a:rPr lang="ru-RU" sz="2800" dirty="0">
                <a:solidFill>
                  <a:srgbClr val="7030A0"/>
                </a:solidFill>
                <a:latin typeface="a_Albionic" panose="020B0903060703020204" pitchFamily="34" charset="-52"/>
              </a:rPr>
              <a:t> </a:t>
            </a:r>
            <a:r>
              <a:rPr lang="ru-RU" sz="2800" b="1" dirty="0">
                <a:solidFill>
                  <a:srgbClr val="7030A0"/>
                </a:solidFill>
                <a:latin typeface="a_Albionic" panose="020B0903060703020204" pitchFamily="34" charset="-52"/>
              </a:rPr>
              <a:t>программа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– это документ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муниципального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планирования, представляющий собой комплекс взаимоувязанных мероприятий и инструментов, реализуемых органами местного самоуправления в целях достижения целей и задач социально-экономического развития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муниципального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образования в определенной сфере деятельности.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11" y="1659947"/>
            <a:ext cx="4376566" cy="500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31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/>
        </p:nvSpPr>
        <p:spPr bwMode="auto">
          <a:xfrm>
            <a:off x="0" y="147121"/>
            <a:ext cx="12192000" cy="53431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latin typeface="a_Albionic" panose="020B0903060703020204" pitchFamily="34" charset="-52"/>
              </a:rPr>
              <a:t>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49584" y="1205439"/>
            <a:ext cx="8873412" cy="5116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87913" y="101063"/>
            <a:ext cx="6924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bionic" panose="020B0903060703020204" pitchFamily="34" charset="-52"/>
              </a:rPr>
              <a:t>Бюджетная система РФ -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35" y="980882"/>
            <a:ext cx="9302473" cy="55653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77635" y="681433"/>
            <a:ext cx="104421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основанная на экономических отношениях и государственном устройстве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Российской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Федерации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регулируемая законодательством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Российской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Федерации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совокупность федерального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бюджетов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субъектов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Российской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Федерации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местных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бюджетов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бюджетов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государственных внебюджетных фондов. </a:t>
            </a:r>
          </a:p>
        </p:txBody>
      </p:sp>
    </p:spTree>
    <p:extLst>
      <p:ext uri="{BB962C8B-B14F-4D97-AF65-F5344CB8AC3E}">
        <p14:creationId xmlns:p14="http://schemas.microsoft.com/office/powerpoint/2010/main" val="4081631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 bwMode="auto">
          <a:xfrm>
            <a:off x="0" y="291757"/>
            <a:ext cx="12192000" cy="63408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dirty="0">
                <a:latin typeface="a_Albionic" panose="020B0903060703020204" pitchFamily="34" charset="-52"/>
              </a:rPr>
              <a:t>                                          </a:t>
            </a:r>
            <a:endParaRPr lang="ru-RU" sz="3200" b="1" i="1" dirty="0">
              <a:latin typeface="a_Albionic" panose="020B090306070302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4510" y="24877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Какие бюджеты формируются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на территории Дмитриевского района?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4510" y="1257006"/>
            <a:ext cx="4250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_Albionic" panose="020B0903060703020204" pitchFamily="34" charset="-52"/>
                <a:cs typeface="Times New Roman" pitchFamily="18" charset="0"/>
              </a:rPr>
              <a:t>Консолидированный бюджет</a:t>
            </a:r>
          </a:p>
          <a:p>
            <a:pPr algn="ctr"/>
            <a:r>
              <a:rPr lang="ru-RU" sz="2000" b="1" dirty="0">
                <a:latin typeface="a_Albionic" panose="020B0903060703020204" pitchFamily="34" charset="-52"/>
                <a:cs typeface="Times New Roman" pitchFamily="18" charset="0"/>
              </a:rPr>
              <a:t>Дмитриевского района: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01789" y="291757"/>
            <a:ext cx="44468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Кто управляет и распоряжается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бюджетом?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20764" y="1257006"/>
            <a:ext cx="3867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_Albionic" panose="020B0903060703020204" pitchFamily="34" charset="-52"/>
                <a:cs typeface="Times New Roman" pitchFamily="18" charset="0"/>
              </a:rPr>
              <a:t>Участники</a:t>
            </a:r>
          </a:p>
          <a:p>
            <a:pPr algn="ctr"/>
            <a:r>
              <a:rPr lang="ru-RU" sz="2000" b="1" dirty="0">
                <a:latin typeface="a_Albionic" panose="020B0903060703020204" pitchFamily="34" charset="-52"/>
                <a:cs typeface="Times New Roman" pitchFamily="18" charset="0"/>
              </a:rPr>
              <a:t>бюджетного процесса: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27" y="3882766"/>
            <a:ext cx="3087077" cy="2112933"/>
          </a:xfrm>
          <a:prstGeom prst="rect">
            <a:avLst/>
          </a:prstGeom>
        </p:spPr>
      </p:pic>
      <p:sp>
        <p:nvSpPr>
          <p:cNvPr id="10" name="Выноска со стрелкой вниз 9"/>
          <p:cNvSpPr/>
          <p:nvPr/>
        </p:nvSpPr>
        <p:spPr>
          <a:xfrm>
            <a:off x="1926770" y="2419569"/>
            <a:ext cx="1877785" cy="121988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«Дмитриевский район»</a:t>
            </a:r>
          </a:p>
        </p:txBody>
      </p:sp>
      <p:sp>
        <p:nvSpPr>
          <p:cNvPr id="11" name="Выноска со стрелкой вниз 10"/>
          <p:cNvSpPr/>
          <p:nvPr/>
        </p:nvSpPr>
        <p:spPr>
          <a:xfrm rot="19590720">
            <a:off x="306478" y="3120945"/>
            <a:ext cx="1365302" cy="109162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Бюджеты городского и сельских поселений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64" y="3260626"/>
            <a:ext cx="3042989" cy="2860409"/>
          </a:xfrm>
          <a:prstGeom prst="rect">
            <a:avLst/>
          </a:prstGeom>
        </p:spPr>
      </p:pic>
      <p:sp>
        <p:nvSpPr>
          <p:cNvPr id="15" name="Овальная выноска 14"/>
          <p:cNvSpPr/>
          <p:nvPr/>
        </p:nvSpPr>
        <p:spPr>
          <a:xfrm rot="4262382">
            <a:off x="8328728" y="5606997"/>
            <a:ext cx="1315758" cy="11503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ьная выноска 15"/>
          <p:cNvSpPr/>
          <p:nvPr/>
        </p:nvSpPr>
        <p:spPr>
          <a:xfrm>
            <a:off x="7430036" y="2106601"/>
            <a:ext cx="1495160" cy="117451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Глава района</a:t>
            </a:r>
          </a:p>
        </p:txBody>
      </p:sp>
      <p:sp>
        <p:nvSpPr>
          <p:cNvPr id="17" name="Овальная выноска 16"/>
          <p:cNvSpPr/>
          <p:nvPr/>
        </p:nvSpPr>
        <p:spPr>
          <a:xfrm>
            <a:off x="9329953" y="2350011"/>
            <a:ext cx="1352231" cy="11493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ьная выноска 17"/>
          <p:cNvSpPr/>
          <p:nvPr/>
        </p:nvSpPr>
        <p:spPr>
          <a:xfrm rot="15872745">
            <a:off x="5527605" y="2983198"/>
            <a:ext cx="1404927" cy="141616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ьная выноска 18"/>
          <p:cNvSpPr/>
          <p:nvPr/>
        </p:nvSpPr>
        <p:spPr>
          <a:xfrm rot="2583659">
            <a:off x="10036608" y="4970415"/>
            <a:ext cx="1210152" cy="115770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ьная выноска 19"/>
          <p:cNvSpPr/>
          <p:nvPr/>
        </p:nvSpPr>
        <p:spPr>
          <a:xfrm rot="15260802">
            <a:off x="5790659" y="4747395"/>
            <a:ext cx="974459" cy="119141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449808" y="3385045"/>
            <a:ext cx="15424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Администрация района, </a:t>
            </a:r>
          </a:p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структурные</a:t>
            </a:r>
          </a:p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подразделения</a:t>
            </a:r>
          </a:p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администрации района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322102" y="2650452"/>
            <a:ext cx="1430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Представительное 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Собрание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082802" y="5257035"/>
            <a:ext cx="1448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Главные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администраторы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доходов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638731" y="5908777"/>
            <a:ext cx="2734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Главные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Распорядители средств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775987" y="5257035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Учреждения</a:t>
            </a:r>
            <a:endParaRPr lang="ru-RU" sz="1200" dirty="0"/>
          </a:p>
        </p:txBody>
      </p:sp>
      <p:sp>
        <p:nvSpPr>
          <p:cNvPr id="26" name="Овальная выноска 18">
            <a:extLst>
              <a:ext uri="{FF2B5EF4-FFF2-40B4-BE49-F238E27FC236}">
                <a16:creationId xmlns:a16="http://schemas.microsoft.com/office/drawing/2014/main" xmlns="" id="{2BA1D596-1991-4EF6-BE5E-B9084EB664CA}"/>
              </a:ext>
            </a:extLst>
          </p:cNvPr>
          <p:cNvSpPr/>
          <p:nvPr/>
        </p:nvSpPr>
        <p:spPr>
          <a:xfrm rot="2583659">
            <a:off x="10040435" y="3503561"/>
            <a:ext cx="1471304" cy="115770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Ревизионная комиссия Дмитриевского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3014927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9849" y="310661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bionic" panose="020B0903060703020204" pitchFamily="34" charset="-52"/>
                <a:ea typeface="+mn-ea"/>
                <a:cs typeface="+mn-cs"/>
              </a:rPr>
              <a:t>Уважаемые жители Дмитриевского района Курской области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Albionic" panose="020B0903060703020204" pitchFamily="34" charset="-52"/>
                <a:ea typeface="+mn-ea"/>
                <a:cs typeface="+mn-cs"/>
              </a:rPr>
              <a:t>!</a:t>
            </a:r>
            <a:r>
              <a:rPr lang="ru-RU" dirty="0">
                <a:latin typeface="a_Albionic" panose="020B0903060703020204" pitchFamily="34" charset="-52"/>
              </a:rPr>
              <a:t/>
            </a:r>
            <a:br>
              <a:rPr lang="ru-RU" dirty="0">
                <a:latin typeface="a_Albionic" panose="020B0903060703020204" pitchFamily="34" charset="-52"/>
              </a:rPr>
            </a:br>
            <a:endParaRPr lang="ru-RU" dirty="0">
              <a:latin typeface="a_Albionic" panose="020B0903060703020204" pitchFamily="34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9234" y="1167896"/>
            <a:ext cx="7599743" cy="5338411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ru-RU" dirty="0"/>
          </a:p>
          <a:p>
            <a:pPr algn="ctr"/>
            <a:endParaRPr lang="ru-RU" sz="3600" dirty="0">
              <a:ln w="19050"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n w="190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7400" dirty="0">
                <a:ln w="19050"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Предлагаем вашему вниманию </a:t>
            </a:r>
            <a:r>
              <a:rPr lang="ru-RU" sz="7400" dirty="0">
                <a:ln w="19050">
                  <a:solidFill>
                    <a:srgbClr val="7030A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r>
              <a:rPr lang="ru-RU" sz="7400" dirty="0">
                <a:ln w="19050"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 котором кратко и доступно отражены основные параметры бюджета муниципального района «Дмитриевский район» на 2023 год и на плановый период 2024 и 2025 годов.</a:t>
            </a:r>
          </a:p>
          <a:p>
            <a:pPr marL="0" indent="0" algn="ctr">
              <a:buNone/>
            </a:pPr>
            <a:r>
              <a:rPr lang="ru-RU" sz="3200" dirty="0">
                <a:ln w="19050"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>
                <a:solidFill>
                  <a:srgbClr val="7030A0"/>
                </a:solidFill>
                <a:latin typeface="a_Albionic" panose="020B0903060703020204" pitchFamily="34" charset="-52"/>
                <a:cs typeface="Times New Roman" panose="02020603050405020304" pitchFamily="18" charset="0"/>
              </a:rPr>
              <a:t>«Бюджет для граждан» 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 Вас с положениями основного финансового документа Дмитриевского  муниципального района – решения Представительного Собрания Дмитриевского района Курской области «О бюджете муниципального района «Дмитриевский район» Курской области на 2023 год и на плановый период 2024 и 2025 годов». А также с основными понятиями используемые в бюджетном процессе. </a:t>
            </a:r>
            <a:b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Представленная информация предназначена для широкого круга пользователей и будет интересна и полезна для всех, так как бюджет затрагивает интересы каждого жителя Дмитриевского района.</a:t>
            </a:r>
            <a:b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Граждане – и как налогоплательщики, и как потребители общественных благ – 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 как для общества в целом, так и для каждой семьи, для каждого человека.</a:t>
            </a:r>
            <a:b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Мы постарались в доступной и понятной для граждан форме показать понятия и основные параметры бюджета района.</a:t>
            </a:r>
            <a:b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7200" dirty="0">
                <a:solidFill>
                  <a:srgbClr val="002060"/>
                </a:solidFill>
              </a:rPr>
              <a:t> 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0" y="1260946"/>
            <a:ext cx="1606597" cy="1953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4172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 bwMode="auto">
          <a:xfrm>
            <a:off x="0" y="291757"/>
            <a:ext cx="12192000" cy="63408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latin typeface="a_Albionic" panose="020B0903060703020204" pitchFamily="34" charset="-52"/>
              </a:rPr>
              <a:t>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49637" y="259664"/>
            <a:ext cx="78927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latin typeface="a_Albionic" panose="020B0903060703020204" pitchFamily="34" charset="-52"/>
              </a:rPr>
              <a:t>Принципы бюджетной системы</a:t>
            </a:r>
          </a:p>
          <a:p>
            <a:pPr lvl="0" algn="ctr"/>
            <a:endParaRPr lang="ru-RU" sz="4000" dirty="0">
              <a:solidFill>
                <a:srgbClr val="7030A0"/>
              </a:solidFill>
              <a:latin typeface="a_Albionic" panose="020B0903060703020204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37732" y="1221428"/>
            <a:ext cx="93584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Merriweather"/>
              </a:rPr>
              <a:t>   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Единства бюджетной системы РФ;</a:t>
            </a:r>
          </a:p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Разграничения доходов и расходов между уровнями бюджетной системы РФ;</a:t>
            </a:r>
          </a:p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3.Самостоятельности бюджетов;</a:t>
            </a:r>
          </a:p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 Равенства бюджетных прав субъектов РФ, муниципальных образований;</a:t>
            </a:r>
          </a:p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5. Принцип полноты отражения доходов, расходов и источников финансирования дефицита бюджетов;</a:t>
            </a:r>
          </a:p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6. Сбалансированности бюджета;</a:t>
            </a:r>
          </a:p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7. Принцип результативности и эффективности использования бюджетных средств;</a:t>
            </a:r>
          </a:p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8. Общего (совокупного) покрытия расходов бюджетов;</a:t>
            </a:r>
          </a:p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9. Принцип прозрачности (открытости);</a:t>
            </a:r>
          </a:p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10. Принцип подведомственности расходов бюджетов;</a:t>
            </a:r>
          </a:p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11. Достоверности бюджета;</a:t>
            </a:r>
          </a:p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12. Принцип единства кассы;</a:t>
            </a:r>
          </a:p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13. Адресности и целевого характера бюджетных средств.</a:t>
            </a:r>
            <a:endParaRPr lang="ru-RU" sz="20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25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>
            <a:spLocks noGrp="1"/>
          </p:cNvSpPr>
          <p:nvPr/>
        </p:nvSpPr>
        <p:spPr bwMode="auto">
          <a:xfrm>
            <a:off x="0" y="291757"/>
            <a:ext cx="12192000" cy="63408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latin typeface="a_Albionic" panose="020B0903060703020204" pitchFamily="34" charset="-52"/>
              </a:rPr>
              <a:t>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96812" y="221382"/>
            <a:ext cx="84615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7030A0"/>
                </a:solidFill>
              </a:rPr>
              <a:t>         </a:t>
            </a:r>
            <a:r>
              <a:rPr lang="ru-RU" sz="4400" dirty="0">
                <a:latin typeface="a_Albionic" panose="020B0903060703020204" pitchFamily="34" charset="-52"/>
              </a:rPr>
              <a:t>Принцип</a:t>
            </a:r>
            <a:r>
              <a:rPr lang="ru-RU" sz="4400" dirty="0"/>
              <a:t> </a:t>
            </a:r>
            <a:r>
              <a:rPr lang="ru-RU" sz="4400" dirty="0">
                <a:latin typeface="a_Albionic" panose="020B0903060703020204" pitchFamily="34" charset="-52"/>
              </a:rPr>
              <a:t>открытости</a:t>
            </a:r>
          </a:p>
          <a:p>
            <a:endParaRPr lang="ru-RU" sz="4400" dirty="0">
              <a:solidFill>
                <a:srgbClr val="7030A0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317646497"/>
              </p:ext>
            </p:extLst>
          </p:nvPr>
        </p:nvGraphicFramePr>
        <p:xfrm>
          <a:off x="214515" y="4614965"/>
          <a:ext cx="1173704" cy="1173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400490402"/>
              </p:ext>
            </p:extLst>
          </p:nvPr>
        </p:nvGraphicFramePr>
        <p:xfrm>
          <a:off x="269508" y="1097280"/>
          <a:ext cx="11069053" cy="2849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4" name="Группа 13"/>
          <p:cNvGrpSpPr/>
          <p:nvPr/>
        </p:nvGrpSpPr>
        <p:grpSpPr>
          <a:xfrm>
            <a:off x="1413932" y="3779485"/>
            <a:ext cx="9173857" cy="1200213"/>
            <a:chOff x="991366" y="1107725"/>
            <a:chExt cx="9177153" cy="1200213"/>
          </a:xfrm>
          <a:noFill/>
        </p:grpSpPr>
        <p:sp>
          <p:nvSpPr>
            <p:cNvPr id="15" name="Пятиугольник 14"/>
            <p:cNvSpPr/>
            <p:nvPr/>
          </p:nvSpPr>
          <p:spPr>
            <a:xfrm rot="10800000">
              <a:off x="991366" y="1107725"/>
              <a:ext cx="9177153" cy="1070075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ятиугольник 4"/>
            <p:cNvSpPr/>
            <p:nvPr/>
          </p:nvSpPr>
          <p:spPr>
            <a:xfrm>
              <a:off x="1358469" y="1237863"/>
              <a:ext cx="8810049" cy="1070075"/>
            </a:xfrm>
            <a:prstGeom prst="rect">
              <a:avLst/>
            </a:prstGeom>
            <a:grpFill/>
            <a:ln w="38100"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1873" tIns="83820" rIns="156464" bIns="83820" numCol="1" spcCol="1270" anchor="ctr" anchorCtr="0">
              <a:noAutofit/>
            </a:bodyPr>
            <a:lstStyle/>
            <a:p>
              <a:pPr lvl="0" algn="ctr"/>
              <a:r>
                <a:rPr lang="ru-RU" dirty="0">
                  <a:solidFill>
                    <a:schemeClr val="tx1"/>
                  </a:solidFill>
                </a:rPr>
                <a:t>    Обеспечение доступа к информации, размещенной в информационно-телекоммуникационной сети "Интернет" на едином портале бюджетной системы Российской Федерации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279784" y="5206826"/>
            <a:ext cx="9308005" cy="1252854"/>
            <a:chOff x="1079204" y="1107725"/>
            <a:chExt cx="9177154" cy="1252854"/>
          </a:xfrm>
          <a:noFill/>
        </p:grpSpPr>
        <p:sp>
          <p:nvSpPr>
            <p:cNvPr id="20" name="Пятиугольник 19"/>
            <p:cNvSpPr/>
            <p:nvPr/>
          </p:nvSpPr>
          <p:spPr>
            <a:xfrm rot="10800000">
              <a:off x="1079204" y="1107725"/>
              <a:ext cx="9177154" cy="1252854"/>
            </a:xfrm>
            <a:prstGeom prst="homePlate">
              <a:avLst/>
            </a:prstGeom>
            <a:grp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Пятиугольник 4"/>
            <p:cNvSpPr/>
            <p:nvPr/>
          </p:nvSpPr>
          <p:spPr>
            <a:xfrm>
              <a:off x="1346723" y="1260157"/>
              <a:ext cx="8909634" cy="91764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1873" tIns="83820" rIns="156464" bIns="83820" numCol="1" spcCol="1270" anchor="ctr" anchorCtr="0">
              <a:noAutofit/>
            </a:bodyPr>
            <a:lstStyle/>
            <a:p>
              <a:pPr lvl="0" algn="ctr"/>
              <a:r>
                <a:rPr lang="ru-RU" dirty="0">
                  <a:solidFill>
                    <a:schemeClr val="tx1"/>
                  </a:solidFill>
                </a:rPr>
                <a:t>Стабильность и (или) преемственность бюджетной классификации     Российской Федерации, а также обеспечение сопоставимости показателей бюджета отчетного, текущего и очередного финансового года (очередного финансового года и планового периода)</a:t>
              </a:r>
            </a:p>
          </p:txBody>
        </p:sp>
      </p:grpSp>
      <p:sp>
        <p:nvSpPr>
          <p:cNvPr id="13" name="Овал 12"/>
          <p:cNvSpPr/>
          <p:nvPr/>
        </p:nvSpPr>
        <p:spPr>
          <a:xfrm>
            <a:off x="928792" y="3839460"/>
            <a:ext cx="1231337" cy="1210400"/>
          </a:xfrm>
          <a:prstGeom prst="ellipse">
            <a:avLst/>
          </a:prstGeom>
          <a:blipFill>
            <a:blip r:embed="rId12"/>
            <a:srcRect/>
            <a:stretch>
              <a:fillRect l="-30000" r="-3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Овал 16"/>
          <p:cNvSpPr/>
          <p:nvPr/>
        </p:nvSpPr>
        <p:spPr>
          <a:xfrm>
            <a:off x="928792" y="5191479"/>
            <a:ext cx="1237701" cy="1283549"/>
          </a:xfrm>
          <a:prstGeom prst="ellipse">
            <a:avLst/>
          </a:prstGeom>
          <a:blipFill>
            <a:blip r:embed="rId13"/>
            <a:srcRect/>
            <a:stretch>
              <a:fillRect l="-30000" r="-3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643630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/>
        </p:nvSpPr>
        <p:spPr bwMode="auto">
          <a:xfrm>
            <a:off x="0" y="363795"/>
            <a:ext cx="12192000" cy="1098184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latin typeface="a_Albionic" panose="020B0903060703020204" pitchFamily="34" charset="-52"/>
              </a:rPr>
              <a:t>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81548" y="435834"/>
            <a:ext cx="82990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>
                <a:latin typeface="a_Albionic" panose="020B0903060703020204" pitchFamily="34" charset="-52"/>
              </a:rPr>
              <a:t>Открытость бюджетных данных</a:t>
            </a:r>
          </a:p>
          <a:p>
            <a:pPr lvl="0"/>
            <a:r>
              <a:rPr lang="ru-RU" sz="2800" dirty="0">
                <a:latin typeface="a_Albionic" panose="020B0903060703020204" pitchFamily="34" charset="-52"/>
              </a:rPr>
              <a:t> муниципального района «Дмитриевский район»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11517" y="1590810"/>
            <a:ext cx="3714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бюджетных данных:</a:t>
            </a:r>
          </a:p>
        </p:txBody>
      </p:sp>
      <p:pic>
        <p:nvPicPr>
          <p:cNvPr id="1026" name="Picture 2" descr="http://qrcoder.ru/code/?https%3A%2F%2Fzakupki.gov.ru%2Fepz%2Fmain%2Fpublic%2Fhome.html&amp;4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565" y="1946191"/>
            <a:ext cx="1396196" cy="13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63133" y="3328435"/>
            <a:ext cx="460407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единой</a:t>
            </a:r>
          </a:p>
          <a:p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системы</a:t>
            </a:r>
          </a:p>
          <a:p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закупок</a:t>
            </a:r>
          </a:p>
          <a:p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zakupki.gov.ru</a:t>
            </a:r>
          </a:p>
          <a:p>
            <a:endParaRPr lang="ru-RU" sz="1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Информация о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закупках в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единой информационной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Заказчики, поставщики,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контракты, планы закупок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экономия по результатам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конкурентных процедур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Электронные площадки</a:t>
            </a:r>
            <a:endParaRPr lang="ru-RU" sz="1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qrcoder.ru/code/?https%3A%2F%2Fxn----ctbbffdqacdhkgqz2bughm.xn--p1ai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555" y="2007568"/>
            <a:ext cx="1365495" cy="136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56181" y="3436266"/>
            <a:ext cx="24102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Газета </a:t>
            </a:r>
          </a:p>
          <a:p>
            <a:pPr algn="ctr"/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«Дмитриевский вестник»</a:t>
            </a:r>
          </a:p>
          <a:p>
            <a:pPr algn="ctr"/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правовых актов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местного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http://qrcoder.ru/code/?http%3A%2F%2F%2FDmitriev.rkursk.ru%2F&amp;4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04" y="2007568"/>
            <a:ext cx="1320867" cy="132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20047" y="3436266"/>
            <a:ext cx="27914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"Дмитриевский район  «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dmitriev.rkursk.ru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-Актуальная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исполнении бюджета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-Бюджет для граждан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-Нормативная правовая база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Опросы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4176966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6" y="2002164"/>
            <a:ext cx="8970043" cy="48558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2806" y="925839"/>
            <a:ext cx="1169964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a_Albionic" panose="020B0903060703020204" pitchFamily="34" charset="-52"/>
              </a:rPr>
              <a:t>Бюджетный процесс </a:t>
            </a:r>
            <a:r>
              <a:rPr lang="ru-RU" dirty="0">
                <a:solidFill>
                  <a:srgbClr val="7030A0"/>
                </a:solidFill>
                <a:latin typeface="a_Albionic" panose="020B0903060703020204" pitchFamily="34" charset="-52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деятельность по составлению проекта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бюджета, его рассмотрению, утверждению, исполнению,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составлению отчета об исполнении и его утверждению.</a:t>
            </a:r>
          </a:p>
          <a:p>
            <a:pPr lvl="0" algn="ctr"/>
            <a:r>
              <a:rPr lang="ru-RU" dirty="0">
                <a:solidFill>
                  <a:srgbClr val="7030A0"/>
                </a:solidFill>
                <a:latin typeface="a_Albionic" panose="020B0903060703020204" pitchFamily="34" charset="-52"/>
              </a:rPr>
              <a:t> </a:t>
            </a:r>
          </a:p>
        </p:txBody>
      </p:sp>
      <p:sp>
        <p:nvSpPr>
          <p:cNvPr id="4" name="Заголовок 1"/>
          <p:cNvSpPr>
            <a:spLocks noGrp="1"/>
          </p:cNvSpPr>
          <p:nvPr/>
        </p:nvSpPr>
        <p:spPr bwMode="auto">
          <a:xfrm>
            <a:off x="0" y="291757"/>
            <a:ext cx="12192000" cy="63408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dirty="0">
                <a:latin typeface="a_Albionic" panose="020B0903060703020204" pitchFamily="34" charset="-52"/>
              </a:rPr>
              <a:t>                                Бюджетный процесс </a:t>
            </a:r>
            <a:endParaRPr lang="ru-RU" sz="3200" b="1" i="1" dirty="0">
              <a:latin typeface="a_Albionic" panose="020B09030607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32792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1"/>
          <p:cNvSpPr/>
          <p:nvPr/>
        </p:nvSpPr>
        <p:spPr>
          <a:xfrm>
            <a:off x="472270" y="704319"/>
            <a:ext cx="10617976" cy="1840409"/>
          </a:xfrm>
          <a:prstGeom prst="doubleWave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Составление и утверждение местного бюджета - сложный и многоуровневый процесс, основанный на правовых нормах. Формирование, рассмотрение и утверждение местного бюджета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происходит ежегодно.</a:t>
            </a:r>
          </a:p>
          <a:p>
            <a:pPr algn="ctr">
              <a:defRPr/>
            </a:pPr>
            <a:r>
              <a:rPr lang="ru-RU" sz="1400" b="1" i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Проект местного бюджета составляется на основе прогноза социально-экономического развития Дмитриевского района, в целях финансового обеспечения расходных обязательств. Проект бюджета МО «Дмитриевский район» составляется и утверждается сроком на три года (очередной финансовый год и плановый период).</a:t>
            </a:r>
            <a:endParaRPr lang="ru-RU" b="1" i="1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7957" y="-13843"/>
            <a:ext cx="84980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C00000"/>
                </a:solidFill>
                <a:latin typeface="a_Albionic" panose="020B0903060703020204" pitchFamily="34" charset="-52"/>
              </a:rPr>
              <a:t>Этапы планирования бюджета Дмитриевского 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8999" y="2581786"/>
            <a:ext cx="9295962" cy="127037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600" dirty="0">
                <a:solidFill>
                  <a:schemeClr val="tx1"/>
                </a:solidFill>
                <a:latin typeface="a_Albionic" panose="020B0903060703020204" pitchFamily="34" charset="-52"/>
              </a:rPr>
              <a:t>Составление проекта бюджета.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начала составления проекта местного бюджета принимается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Дмитриевского района Курской области. Проект местного бюджета представляется на рассмотрение в Представительное Собрание Дмитриевского района Курской области не позднее 15 ноября текущего года.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81513" y="4005499"/>
            <a:ext cx="8464490" cy="11676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a_Albionic" panose="020B0903060703020204" pitchFamily="34" charset="-52"/>
              </a:rPr>
              <a:t>Рассмотрение проекта бюджета</a:t>
            </a:r>
            <a:r>
              <a:rPr lang="ru-RU" sz="1200" dirty="0">
                <a:solidFill>
                  <a:schemeClr val="tx1"/>
                </a:solidFill>
              </a:rPr>
              <a:t>.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муниципального района не позднее 15 ноября текущего года вносит на рассмотрение Представительного Собрания Дмитриевского района Курской области проект решения о местном бюджете на 2023 год и плановый период 2024 и 2025 годов. Проект местного бюджета рассматривается депутатами в двух чтениях. Перед первым чтением проходят публичные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слушания.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81513" y="5326527"/>
            <a:ext cx="8464490" cy="109105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600" dirty="0">
                <a:solidFill>
                  <a:schemeClr val="tx1"/>
                </a:solidFill>
                <a:latin typeface="a_Albionic" panose="020B0903060703020204" pitchFamily="34" charset="-52"/>
              </a:rPr>
              <a:t>Утверждение бюджета.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 местном бюджете на очередной финансовый год и на плановый период утверждается Представительным Собранием Дмитриевского района Курской области и направляется Главе муниципального района для подписания и обнародования.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10" y="3294608"/>
            <a:ext cx="3141677" cy="37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35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0" y="165591"/>
            <a:ext cx="3792354" cy="3620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378739" y="852681"/>
            <a:ext cx="25447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bionic" panose="020B0903060703020204" pitchFamily="34" charset="-52"/>
              </a:rPr>
              <a:t>На чем основано составление местного бюджета</a:t>
            </a:r>
          </a:p>
        </p:txBody>
      </p:sp>
      <p:sp>
        <p:nvSpPr>
          <p:cNvPr id="14" name="Овал 13"/>
          <p:cNvSpPr/>
          <p:nvPr/>
        </p:nvSpPr>
        <p:spPr>
          <a:xfrm>
            <a:off x="4911596" y="490450"/>
            <a:ext cx="880231" cy="7336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Овал 14"/>
          <p:cNvSpPr/>
          <p:nvPr/>
        </p:nvSpPr>
        <p:spPr>
          <a:xfrm>
            <a:off x="4952678" y="1597638"/>
            <a:ext cx="866274" cy="659656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2</a:t>
            </a:r>
          </a:p>
        </p:txBody>
      </p:sp>
      <p:sp>
        <p:nvSpPr>
          <p:cNvPr id="16" name="Овал 15"/>
          <p:cNvSpPr/>
          <p:nvPr/>
        </p:nvSpPr>
        <p:spPr>
          <a:xfrm>
            <a:off x="4966635" y="2838736"/>
            <a:ext cx="866274" cy="6596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3</a:t>
            </a:r>
          </a:p>
        </p:txBody>
      </p:sp>
      <p:sp>
        <p:nvSpPr>
          <p:cNvPr id="17" name="Овал 16"/>
          <p:cNvSpPr/>
          <p:nvPr/>
        </p:nvSpPr>
        <p:spPr>
          <a:xfrm>
            <a:off x="4966635" y="4104379"/>
            <a:ext cx="866274" cy="65965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4</a:t>
            </a:r>
          </a:p>
        </p:txBody>
      </p:sp>
      <p:sp>
        <p:nvSpPr>
          <p:cNvPr id="18" name="Овал 17"/>
          <p:cNvSpPr/>
          <p:nvPr/>
        </p:nvSpPr>
        <p:spPr>
          <a:xfrm>
            <a:off x="4966635" y="5336140"/>
            <a:ext cx="866274" cy="65965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5</a:t>
            </a:r>
          </a:p>
        </p:txBody>
      </p:sp>
      <p:sp>
        <p:nvSpPr>
          <p:cNvPr id="24" name="Пятиугольник 23"/>
          <p:cNvSpPr/>
          <p:nvPr/>
        </p:nvSpPr>
        <p:spPr>
          <a:xfrm rot="10800000">
            <a:off x="5858576" y="452298"/>
            <a:ext cx="5966034" cy="799339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5" name="Пятиугольник 24"/>
          <p:cNvSpPr/>
          <p:nvPr/>
        </p:nvSpPr>
        <p:spPr>
          <a:xfrm rot="10800000">
            <a:off x="5840262" y="1527796"/>
            <a:ext cx="5966034" cy="799339"/>
          </a:xfrm>
          <a:prstGeom prst="homePlat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Пятиугольник 25"/>
          <p:cNvSpPr/>
          <p:nvPr/>
        </p:nvSpPr>
        <p:spPr>
          <a:xfrm rot="10800000">
            <a:off x="5858576" y="5141227"/>
            <a:ext cx="5966034" cy="1032538"/>
          </a:xfrm>
          <a:prstGeom prst="homePlat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Пятиугольник 26"/>
          <p:cNvSpPr/>
          <p:nvPr/>
        </p:nvSpPr>
        <p:spPr>
          <a:xfrm rot="10800000">
            <a:off x="5858576" y="2768894"/>
            <a:ext cx="5966034" cy="799339"/>
          </a:xfrm>
          <a:prstGeom prst="homePlat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Пятиугольник 27"/>
          <p:cNvSpPr/>
          <p:nvPr/>
        </p:nvSpPr>
        <p:spPr>
          <a:xfrm rot="10800000">
            <a:off x="5860180" y="4052517"/>
            <a:ext cx="5966034" cy="799339"/>
          </a:xfrm>
          <a:prstGeom prst="homePlat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Прямоугольник 28"/>
          <p:cNvSpPr/>
          <p:nvPr/>
        </p:nvSpPr>
        <p:spPr>
          <a:xfrm>
            <a:off x="6136154" y="626988"/>
            <a:ext cx="5670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Послании Президента РФ Федеральному Собранию</a:t>
            </a:r>
          </a:p>
        </p:txBody>
      </p:sp>
      <p:sp>
        <p:nvSpPr>
          <p:cNvPr id="30" name="Прямоугольник 29"/>
          <p:cNvSpPr/>
          <p:nvPr/>
        </p:nvSpPr>
        <p:spPr>
          <a:xfrm rot="10800000" flipV="1">
            <a:off x="5791827" y="1610963"/>
            <a:ext cx="6358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Основных направлениях бюджетной политики и налоговой политике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923225" y="287771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Прогнозе социально-экономического развития муниципального образования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553481" y="4276310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Муниципальных программах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862117" y="52504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Ведомственных целевых программах и планах мероприятий по непрограммным расходам местного бюджета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0" y="3168564"/>
            <a:ext cx="3209270" cy="366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21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666">
            <a:off x="5578394" y="2862245"/>
            <a:ext cx="4104974" cy="37631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3685"/>
            <a:ext cx="12191999" cy="12095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8907" y="-304493"/>
            <a:ext cx="91675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atin typeface="a_Albionic" panose="020B0903060703020204" pitchFamily="34" charset="-5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atin typeface="a_Albionic" panose="020B0903060703020204" pitchFamily="34" charset="-52"/>
              </a:rPr>
              <a:t>Основные задачи и направления бюджетной политики МО «Дмитриевский района на 2023-2025 годы»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45822" y="1472180"/>
            <a:ext cx="4121705" cy="687149"/>
          </a:xfrm>
          <a:prstGeom prst="rect">
            <a:avLst/>
          </a:prstGeom>
          <a:noFill/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50768" y="2310235"/>
            <a:ext cx="4121706" cy="733425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45822" y="4161930"/>
            <a:ext cx="3778810" cy="733425"/>
          </a:xfrm>
          <a:prstGeom prst="rect">
            <a:avLst/>
          </a:prstGeom>
          <a:noFill/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55341" y="3204311"/>
            <a:ext cx="3462119" cy="717193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117236" y="2413090"/>
            <a:ext cx="4007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формирование стабильной доходной базы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38877" y="3252074"/>
            <a:ext cx="34785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cs typeface="Times New Roman" pitchFamily="18" charset="0"/>
              </a:rPr>
              <a:t>сокращение объема дефицита бюджета района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245822" y="1392951"/>
            <a:ext cx="4059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Обеспечение устойчивости и 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сбалансированности бюджета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221468" y="4163731"/>
            <a:ext cx="3428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сохранение социальной направленности бюджета 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061645" y="5135781"/>
            <a:ext cx="4864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увеличение объема бюджетных средств,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</a:rPr>
              <a:t>направляемых на развитие района</a:t>
            </a:r>
            <a:endParaRPr lang="ru-RU" dirty="0"/>
          </a:p>
        </p:txBody>
      </p:sp>
      <p:sp>
        <p:nvSpPr>
          <p:cNvPr id="25" name="Фигура, имеющая форму буквы L 24"/>
          <p:cNvSpPr/>
          <p:nvPr/>
        </p:nvSpPr>
        <p:spPr>
          <a:xfrm rot="18860313">
            <a:off x="5813096" y="1454865"/>
            <a:ext cx="342277" cy="685223"/>
          </a:xfrm>
          <a:prstGeom prst="corner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437026" y="1472180"/>
            <a:ext cx="59531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YS Text"/>
              </a:rPr>
              <a:t>реализации национальных проектов, предусмотренных Указом Президента РФ от 07.05.2018 № 204 «О национальных целях и стратегических задачах развития РФ на период до 2024 года»</a:t>
            </a:r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39757" y="5061416"/>
            <a:ext cx="4700375" cy="733425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415935" y="1472180"/>
            <a:ext cx="5502178" cy="1436535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Фигура, имеющая форму буквы L 26"/>
          <p:cNvSpPr/>
          <p:nvPr/>
        </p:nvSpPr>
        <p:spPr>
          <a:xfrm rot="18860313">
            <a:off x="514295" y="1248178"/>
            <a:ext cx="342277" cy="685223"/>
          </a:xfrm>
          <a:prstGeom prst="corner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Фигура, имеющая форму буквы L 27"/>
          <p:cNvSpPr/>
          <p:nvPr/>
        </p:nvSpPr>
        <p:spPr>
          <a:xfrm rot="18860313">
            <a:off x="528971" y="2178570"/>
            <a:ext cx="342277" cy="685223"/>
          </a:xfrm>
          <a:prstGeom prst="corner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Фигура, имеющая форму буквы L 28"/>
          <p:cNvSpPr/>
          <p:nvPr/>
        </p:nvSpPr>
        <p:spPr>
          <a:xfrm rot="18860313">
            <a:off x="514296" y="3056350"/>
            <a:ext cx="342277" cy="685223"/>
          </a:xfrm>
          <a:prstGeom prst="corner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Фигура, имеющая форму буквы L 29"/>
          <p:cNvSpPr/>
          <p:nvPr/>
        </p:nvSpPr>
        <p:spPr>
          <a:xfrm rot="18860313">
            <a:off x="519279" y="4039358"/>
            <a:ext cx="342277" cy="685223"/>
          </a:xfrm>
          <a:prstGeom prst="corner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Фигура, имеющая форму буквы L 30"/>
          <p:cNvSpPr/>
          <p:nvPr/>
        </p:nvSpPr>
        <p:spPr>
          <a:xfrm rot="18860313">
            <a:off x="528970" y="5003459"/>
            <a:ext cx="342277" cy="685223"/>
          </a:xfrm>
          <a:prstGeom prst="corner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917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 bwMode="auto">
          <a:xfrm>
            <a:off x="0" y="191185"/>
            <a:ext cx="12192000" cy="948407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latin typeface="a_Albionic" panose="020B0903060703020204" pitchFamily="34" charset="-52"/>
              </a:rPr>
              <a:t>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14425" y="1688396"/>
            <a:ext cx="9953625" cy="530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 algn="ctr">
              <a:lnSpc>
                <a:spcPct val="90000"/>
              </a:lnSpc>
              <a:spcBef>
                <a:spcPts val="1000"/>
              </a:spcBef>
              <a:tabLst>
                <a:tab pos="180975" algn="l"/>
              </a:tabLst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2023 год доходы бюджета муципального района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спрогнозированы в объеме </a:t>
            </a:r>
          </a:p>
          <a:p>
            <a:pPr marL="180975" lvl="0" indent="-180975" algn="ctr">
              <a:lnSpc>
                <a:spcPct val="90000"/>
              </a:lnSpc>
              <a:spcBef>
                <a:spcPts val="1000"/>
              </a:spcBef>
              <a:tabLst>
                <a:tab pos="180975" algn="l"/>
              </a:tabLst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499 625 073,00  рублей, 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-389 517 466,00 рублей,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379 416 911,00 рублей </a:t>
            </a:r>
          </a:p>
          <a:p>
            <a:pPr marL="180975" lvl="0" indent="-180975" algn="ctr">
              <a:lnSpc>
                <a:spcPct val="90000"/>
              </a:lnSpc>
              <a:spcBef>
                <a:spcPts val="1000"/>
              </a:spcBef>
              <a:tabLst>
                <a:tab pos="180975" algn="l"/>
              </a:tabLst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очередной финансовый период определены исходя из  ожидаемого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бюджета района за 2022 год.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Соответственно,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формировании бюджета состояла в том, чтобы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сбалансировать его параметры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выполнив при этом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социальные обязательства.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 фонда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в 2023 году спрогнозированы в сумме 46 364 770 рублей;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Объем бюджетных ассигнований 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резервного фонда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района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 спрогнозирован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500 000 рублей;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Верхний предел муниципального долга муниципального района «» на 1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2024 года в сумме 0 рублей, в том числе верхний предел долга по муниципальным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гарантиям 0 рублей.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муниципального района в 2023 году прогнозируется в сумме 28 717 000 рублей.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Одним из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источников финансирования дефицита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предусмотрен бюджетный кредит из областного бюджета в сумме 4 500 000  рублей.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lvl="0" indent="-180975" algn="just">
              <a:lnSpc>
                <a:spcPct val="90000"/>
              </a:lnSpc>
              <a:spcBef>
                <a:spcPts val="1000"/>
              </a:spcBef>
              <a:tabLst>
                <a:tab pos="180975" algn="l"/>
              </a:tabLst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>
                <a:solidFill>
                  <a:srgbClr val="000000"/>
                </a:solidFill>
                <a:latin typeface="Segoe UI Semibold"/>
                <a:cs typeface="Times New Roman" pitchFamily="18" charset="0"/>
              </a:rPr>
              <a:t>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5327" y="403778"/>
            <a:ext cx="113318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bionic" panose="020B0903060703020204" pitchFamily="34" charset="-52"/>
              </a:rPr>
              <a:t>Основные характеристики бюджета МР «Дмитриевский район»</a:t>
            </a:r>
            <a:endParaRPr lang="ru-RU" sz="2800" b="0" i="0" dirty="0">
              <a:effectLst/>
              <a:latin typeface="a_Albionic" panose="020B09030607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94829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71954" y="622682"/>
            <a:ext cx="5604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3" name="Диаграмма 12"/>
          <p:cNvGraphicFramePr/>
          <p:nvPr>
            <p:extLst/>
          </p:nvPr>
        </p:nvGraphicFramePr>
        <p:xfrm>
          <a:off x="225552" y="1124736"/>
          <a:ext cx="11740896" cy="5733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Заголовок 1"/>
          <p:cNvSpPr>
            <a:spLocks noGrp="1"/>
          </p:cNvSpPr>
          <p:nvPr/>
        </p:nvSpPr>
        <p:spPr bwMode="auto">
          <a:xfrm>
            <a:off x="0" y="152994"/>
            <a:ext cx="12192000" cy="761406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C00000"/>
                </a:solidFill>
                <a:latin typeface="a_Albionic" panose="020B0903060703020204" pitchFamily="34" charset="-52"/>
              </a:rPr>
              <a:t>    </a:t>
            </a:r>
            <a:r>
              <a:rPr lang="ru-RU" sz="3200" b="1" i="1" dirty="0" smtClean="0">
                <a:latin typeface="a_Albionic" panose="020B0903060703020204" pitchFamily="34" charset="-52"/>
              </a:rPr>
              <a:t>Основные параметры проекта бюджета</a:t>
            </a:r>
            <a:endParaRPr lang="ru-RU" sz="3200" b="1" i="1" dirty="0">
              <a:latin typeface="a_Albionic" panose="020B09030607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7324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17558" y="1165277"/>
            <a:ext cx="323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defRPr/>
            </a:pPr>
            <a:endParaRPr lang="ru-RU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Заголовок 1"/>
          <p:cNvSpPr>
            <a:spLocks noGrp="1"/>
          </p:cNvSpPr>
          <p:nvPr/>
        </p:nvSpPr>
        <p:spPr bwMode="auto">
          <a:xfrm>
            <a:off x="0" y="205483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latin typeface="a_Albionic" panose="020B0903060703020204" pitchFamily="34" charset="-52"/>
              </a:rPr>
              <a:t>Основные параметры проекта бюджета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414392986"/>
              </p:ext>
            </p:extLst>
          </p:nvPr>
        </p:nvGraphicFramePr>
        <p:xfrm>
          <a:off x="975944" y="1899139"/>
          <a:ext cx="9390187" cy="4692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84577" y="1257609"/>
            <a:ext cx="6500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atin typeface="a_Albionic" panose="020B0903060703020204" pitchFamily="34" charset="-52"/>
                <a:cs typeface="Times New Roman" pitchFamily="18" charset="0"/>
              </a:rPr>
              <a:t>Доходы бюджета МО «Дмитриевский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3891347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/>
        </p:nvSpPr>
        <p:spPr bwMode="auto">
          <a:xfrm>
            <a:off x="0" y="103416"/>
            <a:ext cx="12192000" cy="787030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>
                <a:latin typeface="a_Albionic" panose="020B0903060703020204" pitchFamily="34" charset="-52"/>
              </a:rPr>
              <a:t>Зачем гражданину нужна информация о бюджете???</a:t>
            </a:r>
            <a:endParaRPr lang="ru-RU" sz="3200" dirty="0">
              <a:latin typeface="a_Albionic" panose="020B0903060703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446"/>
            <a:ext cx="2964034" cy="236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927" y="3980873"/>
            <a:ext cx="2877127" cy="2877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120713" y="965027"/>
            <a:ext cx="854726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a_Albionic" panose="020B0903060703020204" pitchFamily="34" charset="-52"/>
              </a:rPr>
              <a:t>         </a:t>
            </a:r>
          </a:p>
          <a:p>
            <a:pPr algn="ctr"/>
            <a:endParaRPr lang="ru-RU" sz="2800" dirty="0">
              <a:solidFill>
                <a:srgbClr val="7030A0"/>
              </a:solidFill>
              <a:latin typeface="a_Albionic" panose="020B0903060703020204" pitchFamily="34" charset="-52"/>
            </a:endParaRPr>
          </a:p>
          <a:p>
            <a:pPr algn="ctr"/>
            <a:r>
              <a:rPr lang="ru-RU" sz="3600" b="1" dirty="0">
                <a:solidFill>
                  <a:srgbClr val="7030A0"/>
                </a:solidFill>
                <a:latin typeface="a_Albionic" panose="020B0903060703020204" pitchFamily="34" charset="-52"/>
                <a:cs typeface="Times New Roman" pitchFamily="18" charset="0"/>
              </a:rPr>
              <a:t>Для того чтобы знать:</a:t>
            </a:r>
          </a:p>
          <a:p>
            <a:pPr algn="ctr"/>
            <a:endParaRPr lang="ru-RU" sz="2400" b="1" dirty="0">
              <a:latin typeface="a_Albionic" panose="020B0903060703020204" pitchFamily="34" charset="-52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1.Как бюджетные процессы влияют на каждого гражданина и страну в целом.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Как используются передаваемые гражданином в распоряжение государства средства и какие результаты от этого получает конкретный человек и общество в целом.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Как возможно контролировать и влиять на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процессы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rgbClr val="7030A0"/>
              </a:solidFill>
              <a:latin typeface="a_Albionic" panose="020B0903060703020204" pitchFamily="34" charset="-52"/>
            </a:endParaRPr>
          </a:p>
          <a:p>
            <a:pPr algn="ctr"/>
            <a:endParaRPr lang="ru-RU" sz="2800" dirty="0">
              <a:solidFill>
                <a:srgbClr val="7030A0"/>
              </a:solidFill>
              <a:latin typeface="a_Albionic" panose="020B09030607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60426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/>
          </p:nvPr>
        </p:nvGraphicFramePr>
        <p:xfrm>
          <a:off x="1380392" y="1459522"/>
          <a:ext cx="9365918" cy="5398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1"/>
          <p:cNvSpPr>
            <a:spLocks noGrp="1"/>
          </p:cNvSpPr>
          <p:nvPr/>
        </p:nvSpPr>
        <p:spPr bwMode="auto">
          <a:xfrm>
            <a:off x="0" y="205483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latin typeface="a_Albionic" panose="020B0903060703020204" pitchFamily="34" charset="-52"/>
              </a:rPr>
              <a:t>Основные параметры проекта бюджета</a:t>
            </a:r>
            <a:endParaRPr lang="ru-RU" sz="3200" b="1" i="1" dirty="0">
              <a:latin typeface="a_Albionic" panose="020B0903060703020204" pitchFamily="3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0830" y="1174294"/>
            <a:ext cx="9558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_Albionic" panose="020B0903060703020204" pitchFamily="34" charset="-52"/>
                <a:cs typeface="Times New Roman" pitchFamily="18" charset="0"/>
              </a:rPr>
              <a:t>Структура р</a:t>
            </a:r>
            <a:r>
              <a:rPr lang="ru-RU" sz="2000" dirty="0" smtClean="0">
                <a:latin typeface="a_Albionic" panose="020B0903060703020204" pitchFamily="34" charset="-52"/>
                <a:cs typeface="Times New Roman" pitchFamily="18" charset="0"/>
              </a:rPr>
              <a:t>асходов бюджета </a:t>
            </a:r>
            <a:r>
              <a:rPr lang="ru-RU" sz="2000" dirty="0">
                <a:latin typeface="a_Albionic" panose="020B0903060703020204" pitchFamily="34" charset="-52"/>
                <a:cs typeface="Times New Roman" pitchFamily="18" charset="0"/>
              </a:rPr>
              <a:t>МО «Дмитриевский </a:t>
            </a:r>
            <a:r>
              <a:rPr lang="ru-RU" sz="2000" dirty="0" smtClean="0">
                <a:latin typeface="a_Albionic" panose="020B0903060703020204" pitchFamily="34" charset="-52"/>
                <a:cs typeface="Times New Roman" pitchFamily="18" charset="0"/>
              </a:rPr>
              <a:t>район»</a:t>
            </a:r>
            <a:endParaRPr lang="ru-RU" sz="2000" dirty="0">
              <a:latin typeface="a_Albionic" panose="020B0903060703020204" pitchFamily="34" charset="-5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124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 bwMode="auto">
          <a:xfrm>
            <a:off x="0" y="133004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latin typeface="a_Albionic" panose="020B0903060703020204" pitchFamily="34" charset="-52"/>
              </a:rPr>
              <a:t>Доходы бюджета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" y="116925"/>
            <a:ext cx="3089709" cy="2637322"/>
          </a:xfrm>
          <a:prstGeom prst="rect">
            <a:avLst/>
          </a:prstGeom>
        </p:spPr>
      </p:pic>
      <p:sp>
        <p:nvSpPr>
          <p:cNvPr id="6" name="Выгнутая вверх стрелка 5"/>
          <p:cNvSpPr/>
          <p:nvPr/>
        </p:nvSpPr>
        <p:spPr>
          <a:xfrm rot="2027097">
            <a:off x="7005879" y="1102135"/>
            <a:ext cx="2105500" cy="15327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верх стрелка 6"/>
          <p:cNvSpPr/>
          <p:nvPr/>
        </p:nvSpPr>
        <p:spPr>
          <a:xfrm rot="9806371" flipV="1">
            <a:off x="2422036" y="1203901"/>
            <a:ext cx="2291039" cy="15042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5516173" y="2869512"/>
            <a:ext cx="786877" cy="929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4147593" y="943754"/>
            <a:ext cx="3524036" cy="2321959"/>
          </a:xfrm>
          <a:prstGeom prst="ellipse">
            <a:avLst/>
          </a:prstGeom>
          <a:solidFill>
            <a:srgbClr val="67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_Albionic" panose="020B0903060703020204" pitchFamily="34" charset="-52"/>
              </a:rPr>
              <a:t>Доходы бюджета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95314" y="2953674"/>
            <a:ext cx="2872241" cy="57428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09389" y="3038606"/>
            <a:ext cx="2871320" cy="54281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99310" y="3804315"/>
            <a:ext cx="3020602" cy="58276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7525" y="4222680"/>
            <a:ext cx="3395743" cy="1200329"/>
          </a:xfrm>
          <a:prstGeom prst="rect">
            <a:avLst/>
          </a:prstGeom>
          <a:noFill/>
          <a:ln w="57150">
            <a:solidFill>
              <a:srgbClr val="67F6F9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Налоговым кодексом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62472" y="4066701"/>
            <a:ext cx="4075416" cy="2308324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 продажи имущества, находящегося в муниципальной собственности; платежи при пользовании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природными ресурсами, доходы от оказания платных услуг (работ); платежи в виде штрафов, санкций, за возмещение ущерба.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979201" y="4572148"/>
            <a:ext cx="3711991" cy="1754326"/>
          </a:xfrm>
          <a:prstGeom prst="rect">
            <a:avLst/>
          </a:prstGeom>
          <a:ln w="571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YS Text"/>
              </a:rPr>
              <a:t>Поступления от других бюджетов бюджетной системы (межбюджетные трансферта),организаций, граждан (кроме налоговых и неналоговых доходов)</a:t>
            </a:r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3838406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79" y="375257"/>
            <a:ext cx="10553091" cy="6401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9146" y="1695450"/>
            <a:ext cx="7382746" cy="39868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15027" y="1386898"/>
            <a:ext cx="57783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_Alterna" panose="020B0606020207050204" pitchFamily="34" charset="-52"/>
              </a:rPr>
              <a:t>Оценка 2022 год – </a:t>
            </a:r>
            <a:r>
              <a:rPr lang="en-US" sz="2800" dirty="0">
                <a:solidFill>
                  <a:srgbClr val="7030A0"/>
                </a:solidFill>
                <a:latin typeface="a_Alterna" panose="020B0606020207050204" pitchFamily="34" charset="-52"/>
              </a:rPr>
              <a:t>135 683,7 </a:t>
            </a:r>
            <a:r>
              <a:rPr lang="ru-RU" sz="2800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sz="2800" dirty="0">
                <a:latin typeface="a_Alterna" panose="020B0606020207050204" pitchFamily="34" charset="-52"/>
              </a:rPr>
              <a:t>Прогноз 2023 год –</a:t>
            </a:r>
            <a:r>
              <a:rPr lang="ru-RU" sz="2800" dirty="0">
                <a:solidFill>
                  <a:srgbClr val="7030A0"/>
                </a:solidFill>
                <a:latin typeface="a_Alterna" panose="020B0606020207050204" pitchFamily="34" charset="-52"/>
              </a:rPr>
              <a:t>122 084,0 </a:t>
            </a:r>
            <a:r>
              <a:rPr lang="ru-RU" sz="2800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sz="2800" dirty="0">
                <a:latin typeface="a_Alterna" panose="020B0606020207050204" pitchFamily="34" charset="-52"/>
              </a:rPr>
              <a:t>Прогноз 2024 год –</a:t>
            </a:r>
            <a:r>
              <a:rPr lang="ru-RU" sz="2800" dirty="0">
                <a:solidFill>
                  <a:srgbClr val="7030A0"/>
                </a:solidFill>
                <a:latin typeface="a_Alterna" panose="020B0606020207050204" pitchFamily="34" charset="-52"/>
              </a:rPr>
              <a:t>110 146,4 </a:t>
            </a:r>
            <a:r>
              <a:rPr lang="ru-RU" sz="2800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sz="2800" dirty="0">
                <a:latin typeface="a_Alterna" panose="020B0606020207050204" pitchFamily="34" charset="-52"/>
              </a:rPr>
              <a:t>Прогноз 2025 год –</a:t>
            </a:r>
            <a:r>
              <a:rPr lang="ru-RU" sz="2800" dirty="0">
                <a:solidFill>
                  <a:srgbClr val="7030A0"/>
                </a:solidFill>
                <a:latin typeface="a_Alterna" panose="020B0606020207050204" pitchFamily="34" charset="-52"/>
              </a:rPr>
              <a:t>116 329,6 </a:t>
            </a:r>
            <a:r>
              <a:rPr lang="ru-RU" sz="2800" dirty="0">
                <a:latin typeface="a_Alterna" panose="020B0606020207050204" pitchFamily="34" charset="-52"/>
              </a:rPr>
              <a:t>тыс. руб.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7977769"/>
              </p:ext>
            </p:extLst>
          </p:nvPr>
        </p:nvGraphicFramePr>
        <p:xfrm>
          <a:off x="3261937" y="3048000"/>
          <a:ext cx="7669832" cy="4560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Заголовок 1"/>
          <p:cNvSpPr>
            <a:spLocks noGrp="1"/>
          </p:cNvSpPr>
          <p:nvPr/>
        </p:nvSpPr>
        <p:spPr bwMode="auto">
          <a:xfrm>
            <a:off x="0" y="205483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a_Albionic" panose="020B0903060703020204" pitchFamily="34" charset="-52"/>
                <a:ea typeface="+mn-ea"/>
                <a:cs typeface="+mn-cs"/>
              </a:rPr>
              <a:t>Из чего формируется доходная часть бюджета МО «Дмитриевский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1588931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t="5102" r="7700" b="10704"/>
          <a:stretch/>
        </p:blipFill>
        <p:spPr>
          <a:xfrm rot="21288159">
            <a:off x="5071228" y="3490740"/>
            <a:ext cx="1410862" cy="1364028"/>
          </a:xfrm>
          <a:prstGeom prst="round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6863" y="1236726"/>
            <a:ext cx="462975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  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Распределяется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между региональным (85%) и местным (15%) 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бюджетами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подлежат зачислению :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налог на доходы физических лиц,     взимаемого на территории городского поселения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нормативу,- 5%;</a:t>
            </a:r>
          </a:p>
          <a:p>
            <a:pPr marL="285750" indent="-285750" algn="ctr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лиц, взимаемого на территории сельских поселений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нормативу,- 13%.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333333"/>
              </a:solidFill>
              <a:latin typeface="YS Text"/>
            </a:endParaRPr>
          </a:p>
          <a:p>
            <a:endParaRPr lang="ru-RU" dirty="0"/>
          </a:p>
          <a:p>
            <a:endParaRPr lang="ru-RU" dirty="0"/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 </a:t>
            </a:r>
            <a:endParaRPr lang="ru-RU" dirty="0">
              <a:solidFill>
                <a:srgbClr val="333333"/>
              </a:solidFill>
              <a:latin typeface="YS Tex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10067" y="858967"/>
            <a:ext cx="5606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a_Albionic" panose="020B0903060703020204" pitchFamily="34" charset="-52"/>
              </a:rPr>
              <a:t>Налог на доходы физических лиц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129112" y="1585324"/>
            <a:ext cx="4632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_Alterna" panose="020B0606020207050204" pitchFamily="34" charset="-52"/>
              </a:rPr>
              <a:t>Оценка 2022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 119 013,1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2023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104 532,4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2024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 91 876,3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2025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 97 268,0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  <a:endParaRPr lang="ru-RU" i="0" dirty="0">
              <a:effectLst/>
              <a:latin typeface="a_Alterna" panose="020B0606020207050204" pitchFamily="34" charset="-52"/>
            </a:endParaRP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3793672159"/>
              </p:ext>
            </p:extLst>
          </p:nvPr>
        </p:nvGraphicFramePr>
        <p:xfrm>
          <a:off x="5170608" y="2549769"/>
          <a:ext cx="6874854" cy="4034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31503" y="5257562"/>
            <a:ext cx="715712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Представительным собранием было принято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</a:t>
            </a:r>
            <a:r>
              <a:rPr lang="en-US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частичной замене дотации на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выравнивание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обеспеченности дополнительным нормативом отчислений в бюджет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«Дмитриевский район» Курской области от налога на доходы физических лиц.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2023 год дополнительный норматив  составит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51,07 %.</a:t>
            </a:r>
          </a:p>
          <a:p>
            <a:pPr algn="ctr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/>
        </p:nvSpPr>
        <p:spPr bwMode="auto">
          <a:xfrm>
            <a:off x="0" y="119439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a_Albionic" panose="020B0903060703020204" pitchFamily="34" charset="-52"/>
                <a:ea typeface="+mn-ea"/>
                <a:cs typeface="+mn-cs"/>
              </a:rPr>
              <a:t>Из чего формируется доходная часть бюджета МО «Дмитриевский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2012914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76248" y="1515130"/>
            <a:ext cx="1491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a_Albionic" panose="020B0903060703020204" pitchFamily="34" charset="-52"/>
              </a:rPr>
              <a:t>Акцизы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8" y="1634923"/>
            <a:ext cx="2814593" cy="1732532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37838169"/>
              </p:ext>
            </p:extLst>
          </p:nvPr>
        </p:nvGraphicFramePr>
        <p:xfrm>
          <a:off x="4343400" y="2809939"/>
          <a:ext cx="7404919" cy="4352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104185" y="1438186"/>
            <a:ext cx="3887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_Alterna" panose="020B0606020207050204" pitchFamily="34" charset="-52"/>
              </a:rPr>
              <a:t>Оценка 2022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11 508,5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2023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11 747,8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2024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12 395,2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2025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13 110,8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96662" y="2038350"/>
            <a:ext cx="34993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подлежат зачислению акцизы от нефтепродуктов,- по нормативу 0,3424 процентов.</a:t>
            </a:r>
            <a:endParaRPr lang="ru-RU" sz="2800" dirty="0"/>
          </a:p>
        </p:txBody>
      </p:sp>
      <p:sp>
        <p:nvSpPr>
          <p:cNvPr id="8" name="Заголовок 1"/>
          <p:cNvSpPr>
            <a:spLocks noGrp="1"/>
          </p:cNvSpPr>
          <p:nvPr/>
        </p:nvSpPr>
        <p:spPr bwMode="auto">
          <a:xfrm>
            <a:off x="0" y="319022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a_Albionic" panose="020B0903060703020204" pitchFamily="34" charset="-52"/>
                <a:ea typeface="+mn-ea"/>
                <a:cs typeface="+mn-cs"/>
              </a:rPr>
              <a:t>Из чего формируется доходная часть бюджета МО «Дмитриевский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2770070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9868" y="345857"/>
            <a:ext cx="10442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C00000"/>
                </a:solidFill>
                <a:latin typeface="a_Albionic" panose="020B0903060703020204" pitchFamily="34" charset="-52"/>
              </a:rPr>
              <a:t>Из чего формируется доходная часть бюджета МО «Дмитриевский район»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62638" y="967859"/>
            <a:ext cx="51336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_Albionic" panose="020B0903060703020204" pitchFamily="34" charset="-52"/>
              </a:rPr>
              <a:t>Налог, взимаемый в связи с упрощенной системой налогообложения (УСН)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77808" y="2352854"/>
            <a:ext cx="3894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_Alterna" panose="020B0606020207050204" pitchFamily="34" charset="-52"/>
              </a:rPr>
              <a:t>Оценка 2022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 1 004,8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 2023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1 464,1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 2024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1 525,6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2025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1 592,7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324366057"/>
              </p:ext>
            </p:extLst>
          </p:nvPr>
        </p:nvGraphicFramePr>
        <p:xfrm>
          <a:off x="5081219" y="3206852"/>
          <a:ext cx="6981827" cy="3955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443216"/>
            <a:ext cx="2000250" cy="18192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52787" y="3629710"/>
            <a:ext cx="45072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подлежат зачислению налоговые доходы от: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налога, взимаемого в связи с применением упрощенной системой налогообложения,-по нормативу 100 процентов.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571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107" y="1436620"/>
            <a:ext cx="3996774" cy="23965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52719" y="913400"/>
            <a:ext cx="6212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a_Albionic" panose="020B0903060703020204" pitchFamily="34" charset="-52"/>
              </a:rPr>
              <a:t>Единый сельскохозяйственный налог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2149" y="3163868"/>
            <a:ext cx="59125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подлежат зачислению :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-единого сельскохозяйственного налога, взимаемого на территории городского поселения, - по нормативу 50 процентов;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-единого сельскохозяйственного налога, взимаемого на территориях сельских поселений, - по нормативу 70 процентов.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97669698"/>
              </p:ext>
            </p:extLst>
          </p:nvPr>
        </p:nvGraphicFramePr>
        <p:xfrm>
          <a:off x="5081219" y="3206852"/>
          <a:ext cx="6667099" cy="3955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620001" y="1671952"/>
            <a:ext cx="38148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_Alterna" panose="020B0606020207050204" pitchFamily="34" charset="-52"/>
              </a:rPr>
              <a:t>Оценка 2022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203,4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 smtClean="0">
                <a:latin typeface="a_Alterna" panose="020B0606020207050204" pitchFamily="34" charset="-52"/>
              </a:rPr>
              <a:t>Прогноз </a:t>
            </a:r>
            <a:r>
              <a:rPr lang="ru-RU" dirty="0">
                <a:latin typeface="a_Alterna" panose="020B0606020207050204" pitchFamily="34" charset="-52"/>
              </a:rPr>
              <a:t>2023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209,2</a:t>
            </a:r>
            <a:r>
              <a:rPr lang="ru-RU" dirty="0">
                <a:latin typeface="a_Alterna" panose="020B0606020207050204" pitchFamily="34" charset="-52"/>
              </a:rPr>
              <a:t> тыс. руб.</a:t>
            </a:r>
          </a:p>
          <a:p>
            <a:r>
              <a:rPr lang="ru-RU" dirty="0" smtClean="0">
                <a:latin typeface="a_Alterna" panose="020B0606020207050204" pitchFamily="34" charset="-52"/>
              </a:rPr>
              <a:t>Прогноз </a:t>
            </a:r>
            <a:r>
              <a:rPr lang="ru-RU" dirty="0">
                <a:latin typeface="a_Alterna" panose="020B0606020207050204" pitchFamily="34" charset="-52"/>
              </a:rPr>
              <a:t>2024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218,8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 smtClean="0">
                <a:latin typeface="a_Alterna" panose="020B0606020207050204" pitchFamily="34" charset="-52"/>
              </a:rPr>
              <a:t>Прогноз </a:t>
            </a:r>
            <a:r>
              <a:rPr lang="ru-RU" dirty="0">
                <a:latin typeface="a_Alterna" panose="020B0606020207050204" pitchFamily="34" charset="-52"/>
              </a:rPr>
              <a:t>2025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227,5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  <a:endParaRPr lang="ru-RU" i="0" dirty="0">
              <a:effectLst/>
              <a:latin typeface="a_Alterna" panose="020B0606020207050204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6175" y="1828800"/>
            <a:ext cx="38837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Распределяется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между, федеральным (30%) , региональным(30%)  и местным (30%) 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бюджетами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фондами (ФСС, ОМС) (10 %)</a:t>
            </a:r>
          </a:p>
        </p:txBody>
      </p:sp>
      <p:sp>
        <p:nvSpPr>
          <p:cNvPr id="9" name="Заголовок 1"/>
          <p:cNvSpPr>
            <a:spLocks noGrp="1"/>
          </p:cNvSpPr>
          <p:nvPr/>
        </p:nvSpPr>
        <p:spPr bwMode="auto">
          <a:xfrm>
            <a:off x="0" y="108445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a_Albionic" panose="020B0903060703020204" pitchFamily="34" charset="-52"/>
                <a:ea typeface="+mn-ea"/>
                <a:cs typeface="+mn-cs"/>
              </a:rPr>
              <a:t>Из чего формируется доходная часть бюджета МО «Дмитриевский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518677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" y="910737"/>
            <a:ext cx="4040472" cy="33535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85630" y="1444580"/>
            <a:ext cx="51336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a_Albionic" panose="020B0903060703020204" pitchFamily="34" charset="-52"/>
              </a:rPr>
              <a:t>Налог, взимаемый в связи с патентной системой налогообложения (ПСН)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60678" y="2137077"/>
            <a:ext cx="4346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_Alterna" panose="020B0606020207050204" pitchFamily="34" charset="-52"/>
              </a:rPr>
              <a:t>Оценка 2022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2 131,6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2023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2 332,3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2024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 2 332,3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2025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2 332,3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16351391"/>
              </p:ext>
            </p:extLst>
          </p:nvPr>
        </p:nvGraphicFramePr>
        <p:xfrm>
          <a:off x="5081219" y="3206852"/>
          <a:ext cx="6667099" cy="3955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23436" y="4105636"/>
            <a:ext cx="43719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подлежат зачислению налоговые доходы от: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налога, взимаемого в связи с применением патентной системой налогообложения,-по нормативу 100 процентов;</a:t>
            </a:r>
          </a:p>
        </p:txBody>
      </p:sp>
      <p:sp>
        <p:nvSpPr>
          <p:cNvPr id="9" name="Заголовок 1"/>
          <p:cNvSpPr>
            <a:spLocks noGrp="1"/>
          </p:cNvSpPr>
          <p:nvPr/>
        </p:nvSpPr>
        <p:spPr bwMode="auto">
          <a:xfrm>
            <a:off x="0" y="192267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a_Albionic" panose="020B0903060703020204" pitchFamily="34" charset="-52"/>
                <a:ea typeface="+mn-ea"/>
                <a:cs typeface="+mn-cs"/>
              </a:rPr>
              <a:t>Из чего формируется доходная часть бюджета МО «Дмитриевский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3988993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/>
        </p:nvSpPr>
        <p:spPr bwMode="auto">
          <a:xfrm>
            <a:off x="0" y="174683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a_Albionic" panose="020B0903060703020204" pitchFamily="34" charset="-52"/>
                <a:ea typeface="+mn-ea"/>
                <a:cs typeface="+mn-cs"/>
              </a:rPr>
              <a:t>Из чего формируется доходная часть бюджета МО «Дмитриевский район»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23490" y="1850765"/>
            <a:ext cx="28901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a_Albionic" panose="020B0903060703020204" pitchFamily="34" charset="-52"/>
              </a:rPr>
              <a:t>Государственная</a:t>
            </a:r>
            <a:r>
              <a:rPr lang="ru-RU" b="1" dirty="0">
                <a:solidFill>
                  <a:srgbClr val="7030A0"/>
                </a:solidFill>
                <a:latin typeface="a_Albionic" panose="020B0903060703020204" pitchFamily="34" charset="-52"/>
              </a:rPr>
              <a:t> </a:t>
            </a:r>
          </a:p>
          <a:p>
            <a:r>
              <a:rPr lang="ru-RU" sz="2800" b="1" dirty="0">
                <a:solidFill>
                  <a:srgbClr val="7030A0"/>
                </a:solidFill>
                <a:latin typeface="a_Albionic" panose="020B0903060703020204" pitchFamily="34" charset="-52"/>
              </a:rPr>
              <a:t>пошлина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86550" y="1571536"/>
            <a:ext cx="4286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_Alterna" panose="020B0606020207050204" pitchFamily="34" charset="-52"/>
              </a:rPr>
              <a:t>Оценка 2022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 1 822,3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2023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1 798, 2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2024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1 798,2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2025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1 798,2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15899299"/>
              </p:ext>
            </p:extLst>
          </p:nvPr>
        </p:nvGraphicFramePr>
        <p:xfrm>
          <a:off x="5081219" y="3206852"/>
          <a:ext cx="6667099" cy="3955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00125" y="4607122"/>
            <a:ext cx="33872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подлежит зачислению 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 в суд, общей юрисдикции,- по нормативу 100 процентов.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3" y="704068"/>
            <a:ext cx="6174794" cy="37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95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00" y="1883076"/>
            <a:ext cx="6819900" cy="36318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91908" y="1101406"/>
            <a:ext cx="58380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_Alterna" panose="020B0606020207050204" pitchFamily="34" charset="-52"/>
              </a:rPr>
              <a:t>Оценка 2022 год –</a:t>
            </a:r>
            <a:r>
              <a:rPr lang="en-US" sz="2800" dirty="0">
                <a:latin typeface="a_Alterna" panose="020B0606020207050204" pitchFamily="34" charset="-52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a_Alterna" panose="020B0606020207050204" pitchFamily="34" charset="-52"/>
              </a:rPr>
              <a:t>56 274,6 </a:t>
            </a:r>
            <a:r>
              <a:rPr lang="ru-RU" sz="2800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sz="2800" dirty="0">
                <a:latin typeface="a_Alterna" panose="020B0606020207050204" pitchFamily="34" charset="-52"/>
              </a:rPr>
              <a:t>Прогноз 2023 год –</a:t>
            </a:r>
            <a:r>
              <a:rPr lang="ru-RU" sz="2800" dirty="0">
                <a:solidFill>
                  <a:srgbClr val="7030A0"/>
                </a:solidFill>
                <a:latin typeface="a_Alterna" panose="020B0606020207050204" pitchFamily="34" charset="-52"/>
              </a:rPr>
              <a:t>19 892,4 </a:t>
            </a:r>
            <a:r>
              <a:rPr lang="ru-RU" sz="2800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sz="2800" dirty="0">
                <a:latin typeface="a_Alterna" panose="020B0606020207050204" pitchFamily="34" charset="-52"/>
              </a:rPr>
              <a:t>Прогноз 2024 год – </a:t>
            </a:r>
            <a:r>
              <a:rPr lang="ru-RU" sz="2800" dirty="0">
                <a:solidFill>
                  <a:srgbClr val="7030A0"/>
                </a:solidFill>
                <a:latin typeface="a_Alterna" panose="020B0606020207050204" pitchFamily="34" charset="-52"/>
              </a:rPr>
              <a:t>19 892,5 </a:t>
            </a:r>
            <a:r>
              <a:rPr lang="ru-RU" sz="2800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sz="2800" dirty="0">
                <a:latin typeface="a_Alterna" panose="020B0606020207050204" pitchFamily="34" charset="-52"/>
              </a:rPr>
              <a:t>Прогноз 2025 год – </a:t>
            </a:r>
            <a:r>
              <a:rPr lang="ru-RU" sz="2800" dirty="0">
                <a:solidFill>
                  <a:srgbClr val="7030A0"/>
                </a:solidFill>
                <a:latin typeface="a_Alterna" panose="020B0606020207050204" pitchFamily="34" charset="-52"/>
              </a:rPr>
              <a:t>19 892,1</a:t>
            </a:r>
            <a:r>
              <a:rPr lang="ru-RU" sz="2800" dirty="0">
                <a:latin typeface="a_Alterna" panose="020B0606020207050204" pitchFamily="34" charset="-52"/>
              </a:rPr>
              <a:t> тыс. руб.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61641876"/>
              </p:ext>
            </p:extLst>
          </p:nvPr>
        </p:nvGraphicFramePr>
        <p:xfrm>
          <a:off x="3785819" y="2543176"/>
          <a:ext cx="7558456" cy="4781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>
            <a:spLocks noGrp="1"/>
          </p:cNvSpPr>
          <p:nvPr/>
        </p:nvSpPr>
        <p:spPr bwMode="auto">
          <a:xfrm>
            <a:off x="0" y="192267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a_Albionic" panose="020B0903060703020204" pitchFamily="34" charset="-52"/>
                <a:ea typeface="+mn-ea"/>
                <a:cs typeface="+mn-cs"/>
              </a:rPr>
              <a:t>Из чего формируется доходная часть бюджета МО «Дмитриевский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912069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/>
        </p:nvSpPr>
        <p:spPr bwMode="auto">
          <a:xfrm>
            <a:off x="0" y="101676"/>
            <a:ext cx="12192000" cy="787030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3200" dirty="0">
              <a:latin typeface="a_Albionic" panose="020B0903060703020204" pitchFamily="34" charset="-52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61406" y="1356698"/>
            <a:ext cx="6475445" cy="4460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462616" y="152605"/>
            <a:ext cx="65956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bionic" panose="020B0903060703020204" pitchFamily="34" charset="-52"/>
              </a:rPr>
              <a:t>Информация о Дмитриевском районе</a:t>
            </a:r>
          </a:p>
          <a:p>
            <a:pPr algn="ctr"/>
            <a:endParaRPr lang="ru-RU" dirty="0">
              <a:solidFill>
                <a:srgbClr val="7030A0"/>
              </a:solidFill>
              <a:latin typeface="a_Albionic" panose="020B0903060703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4" y="394673"/>
            <a:ext cx="1468281" cy="178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http://qrcoder.ru/code/?http%3A%2F%2F%2FDmitriev.rkursk.ru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309" y="4719968"/>
            <a:ext cx="1320867" cy="132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Горизонтальный свиток 6"/>
          <p:cNvSpPr/>
          <p:nvPr/>
        </p:nvSpPr>
        <p:spPr>
          <a:xfrm>
            <a:off x="2776599" y="831802"/>
            <a:ext cx="6461760" cy="5554745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Дми́триевский район — административно-территориальная единица в Курской области России. В границах района образован одноимённый муниципальный район.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Административный центр — город Дмитриев.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образован в 1928 году в составе Льговского округа Центрально-Чернозёмной области. В 1934 году вошёл в состав вновь образованной Курской области.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3800">
            <a:off x="401464" y="2790712"/>
            <a:ext cx="2534698" cy="3390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120" y="375999"/>
            <a:ext cx="4376566" cy="500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12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/>
        </p:nvSpPr>
        <p:spPr bwMode="auto">
          <a:xfrm>
            <a:off x="0" y="192267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a_Albionic" panose="020B0903060703020204" pitchFamily="34" charset="-52"/>
                <a:ea typeface="+mn-ea"/>
                <a:cs typeface="+mn-cs"/>
              </a:rPr>
              <a:t>Из чего формируется доходная часть бюджета МО «Дмитриевский район»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089" y="1038837"/>
            <a:ext cx="8163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a_Albionic" panose="020B0903060703020204" pitchFamily="34" charset="-52"/>
              </a:rPr>
              <a:t>Арендная плата за использование имущества, </a:t>
            </a:r>
          </a:p>
          <a:p>
            <a:r>
              <a:rPr lang="ru-RU" sz="2400" dirty="0">
                <a:solidFill>
                  <a:srgbClr val="7030A0"/>
                </a:solidFill>
                <a:latin typeface="a_Albionic" panose="020B0903060703020204" pitchFamily="34" charset="-52"/>
              </a:rPr>
              <a:t>находящего в оперативном управлении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376933564"/>
              </p:ext>
            </p:extLst>
          </p:nvPr>
        </p:nvGraphicFramePr>
        <p:xfrm>
          <a:off x="3715999" y="2842787"/>
          <a:ext cx="7558456" cy="4781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734908" y="1749670"/>
            <a:ext cx="39446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_Alterna" panose="020B0606020207050204" pitchFamily="34" charset="-52"/>
              </a:rPr>
              <a:t>Оценка 2022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9 580,1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2023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13 069,5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2024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13 069,5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Прогноз  2025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13 069,5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413" r="-1294" b="-826"/>
          <a:stretch/>
        </p:blipFill>
        <p:spPr>
          <a:xfrm>
            <a:off x="697350" y="4094571"/>
            <a:ext cx="3443827" cy="27634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8589" y="1869834"/>
            <a:ext cx="6376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в отношении закрепленного за ними имущества осуществляют права владения, пользования, распоряжения (в пределах, установленных законом, в соответствии с целям и своей деятельности, заданиями собственника и назначением имущества).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8589" y="282394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район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подлежит зачислению:   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Арендная плата за землю,-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нормативу 100 процентов.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Арендная плата за использование имущества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,-по нормативу 100 процентов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8680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 bwMode="auto">
          <a:xfrm>
            <a:off x="0" y="192267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a_Albionic" panose="020B0903060703020204" pitchFamily="34" charset="-52"/>
                <a:ea typeface="+mn-ea"/>
                <a:cs typeface="+mn-cs"/>
              </a:rPr>
              <a:t>Из чего формируется доходная часть бюджета МО «Дмитриевский район»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52242" y="1274857"/>
            <a:ext cx="7452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a_Albionic" panose="020B0903060703020204" pitchFamily="34" charset="-52"/>
              </a:rPr>
              <a:t>Платежи при пользовании природными ресурсами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95392" y="1916724"/>
            <a:ext cx="37894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_Alterna" panose="020B0606020207050204" pitchFamily="34" charset="-52"/>
              </a:rPr>
              <a:t>Оценка 2022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7,6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 smtClean="0">
                <a:latin typeface="a_Alterna" panose="020B0606020207050204" pitchFamily="34" charset="-52"/>
              </a:rPr>
              <a:t>Прогноз </a:t>
            </a:r>
            <a:r>
              <a:rPr lang="ru-RU" dirty="0">
                <a:latin typeface="a_Alterna" panose="020B0606020207050204" pitchFamily="34" charset="-52"/>
              </a:rPr>
              <a:t>2023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4,4</a:t>
            </a:r>
            <a:r>
              <a:rPr lang="ru-RU" dirty="0">
                <a:latin typeface="a_Alterna" panose="020B0606020207050204" pitchFamily="34" charset="-52"/>
              </a:rPr>
              <a:t> тыс. руб.</a:t>
            </a:r>
          </a:p>
          <a:p>
            <a:r>
              <a:rPr lang="ru-RU" dirty="0" smtClean="0">
                <a:latin typeface="a_Alterna" panose="020B0606020207050204" pitchFamily="34" charset="-52"/>
              </a:rPr>
              <a:t>Прогноз 2024 </a:t>
            </a:r>
            <a:r>
              <a:rPr lang="ru-RU" dirty="0">
                <a:latin typeface="a_Alterna" panose="020B0606020207050204" pitchFamily="34" charset="-52"/>
              </a:rPr>
              <a:t>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4,4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 smtClean="0">
                <a:latin typeface="a_Alterna" panose="020B0606020207050204" pitchFamily="34" charset="-52"/>
              </a:rPr>
              <a:t>Прогноз </a:t>
            </a:r>
            <a:r>
              <a:rPr lang="ru-RU" dirty="0">
                <a:latin typeface="a_Alterna" panose="020B0606020207050204" pitchFamily="34" charset="-52"/>
              </a:rPr>
              <a:t>2025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4,4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9996872"/>
              </p:ext>
            </p:extLst>
          </p:nvPr>
        </p:nvGraphicFramePr>
        <p:xfrm>
          <a:off x="4181473" y="2828836"/>
          <a:ext cx="7558456" cy="4781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736522"/>
            <a:ext cx="3877409" cy="36364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57106" y="5049795"/>
            <a:ext cx="4177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 на окружающую среду </a:t>
            </a:r>
          </a:p>
        </p:txBody>
      </p:sp>
    </p:spTree>
    <p:extLst>
      <p:ext uri="{BB962C8B-B14F-4D97-AF65-F5344CB8AC3E}">
        <p14:creationId xmlns:p14="http://schemas.microsoft.com/office/powerpoint/2010/main" val="5502016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 bwMode="auto">
          <a:xfrm>
            <a:off x="0" y="192267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a_Albionic" panose="020B0903060703020204" pitchFamily="34" charset="-52"/>
                <a:ea typeface="+mn-ea"/>
                <a:cs typeface="+mn-cs"/>
              </a:rPr>
              <a:t>Из чего формируется доходная часть бюджета МО «Дмитриевский район»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12969" y="1151766"/>
            <a:ext cx="4975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a_Albionic" panose="020B0903060703020204" pitchFamily="34" charset="-52"/>
              </a:rPr>
              <a:t>Доходы от оказания платных услуг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28701905"/>
              </p:ext>
            </p:extLst>
          </p:nvPr>
        </p:nvGraphicFramePr>
        <p:xfrm>
          <a:off x="3601181" y="2499215"/>
          <a:ext cx="7558456" cy="4781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292361" y="2125451"/>
            <a:ext cx="4355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_Alterna" panose="020B0606020207050204" pitchFamily="34" charset="-52"/>
              </a:rPr>
              <a:t>Оценка 2022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5 758,3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 smtClean="0">
                <a:latin typeface="a_Alterna" panose="020B0606020207050204" pitchFamily="34" charset="-52"/>
              </a:rPr>
              <a:t>Прогноз </a:t>
            </a:r>
            <a:r>
              <a:rPr lang="ru-RU" dirty="0">
                <a:latin typeface="a_Alterna" panose="020B0606020207050204" pitchFamily="34" charset="-52"/>
              </a:rPr>
              <a:t>2023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6 357,5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 smtClean="0">
                <a:latin typeface="a_Alterna" panose="020B0606020207050204" pitchFamily="34" charset="-52"/>
              </a:rPr>
              <a:t>Прогноз </a:t>
            </a:r>
            <a:r>
              <a:rPr lang="ru-RU" dirty="0">
                <a:latin typeface="a_Alterna" panose="020B0606020207050204" pitchFamily="34" charset="-52"/>
              </a:rPr>
              <a:t>2024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6 357,5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 smtClean="0">
                <a:latin typeface="a_Alterna" panose="020B0606020207050204" pitchFamily="34" charset="-52"/>
              </a:rPr>
              <a:t>Прогноз </a:t>
            </a:r>
            <a:r>
              <a:rPr lang="ru-RU" dirty="0">
                <a:latin typeface="a_Alterna" panose="020B0606020207050204" pitchFamily="34" charset="-52"/>
              </a:rPr>
              <a:t>2025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 6 357,5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2" y="1151766"/>
            <a:ext cx="2924907" cy="29249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5462" y="3576180"/>
            <a:ext cx="40972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 включают: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-родительскую плату-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платеж,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дошкольных и общеобразовательных учреждениях,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взимается за питание детей;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показа кинофильмов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890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 bwMode="auto">
          <a:xfrm>
            <a:off x="0" y="192267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a_Albionic" panose="020B0903060703020204" pitchFamily="34" charset="-52"/>
                <a:ea typeface="+mn-ea"/>
                <a:cs typeface="+mn-cs"/>
              </a:rPr>
              <a:t>Из чего формируется доходная часть бюджета МО «Дмитриевский район»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48708" y="1213310"/>
            <a:ext cx="5477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a_Albionic" panose="020B0903060703020204" pitchFamily="34" charset="-52"/>
              </a:rPr>
              <a:t>Доходы от продажи материальных и</a:t>
            </a:r>
          </a:p>
          <a:p>
            <a:r>
              <a:rPr lang="ru-RU" sz="2400" dirty="0">
                <a:solidFill>
                  <a:srgbClr val="7030A0"/>
                </a:solidFill>
                <a:latin typeface="a_Albionic" panose="020B0903060703020204" pitchFamily="34" charset="-52"/>
              </a:rPr>
              <a:t>нематериальных активов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37079586"/>
              </p:ext>
            </p:extLst>
          </p:nvPr>
        </p:nvGraphicFramePr>
        <p:xfrm>
          <a:off x="4413737" y="3081186"/>
          <a:ext cx="7326191" cy="4529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995747" y="2178205"/>
            <a:ext cx="35374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_Alterna" panose="020B0606020207050204" pitchFamily="34" charset="-52"/>
              </a:rPr>
              <a:t>Оценка 2022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40 473,7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 smtClean="0">
                <a:latin typeface="a_Alterna" panose="020B0606020207050204" pitchFamily="34" charset="-52"/>
              </a:rPr>
              <a:t>Прогноз </a:t>
            </a:r>
            <a:r>
              <a:rPr lang="ru-RU" dirty="0">
                <a:latin typeface="a_Alterna" panose="020B0606020207050204" pitchFamily="34" charset="-52"/>
              </a:rPr>
              <a:t>2023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300,0</a:t>
            </a:r>
            <a:r>
              <a:rPr lang="ru-RU" dirty="0">
                <a:latin typeface="a_Alterna" panose="020B0606020207050204" pitchFamily="34" charset="-52"/>
              </a:rPr>
              <a:t> тыс. руб.</a:t>
            </a:r>
          </a:p>
          <a:p>
            <a:r>
              <a:rPr lang="ru-RU" dirty="0" smtClean="0">
                <a:latin typeface="a_Alterna" panose="020B0606020207050204" pitchFamily="34" charset="-52"/>
              </a:rPr>
              <a:t>Прогноз </a:t>
            </a:r>
            <a:r>
              <a:rPr lang="ru-RU" dirty="0">
                <a:latin typeface="a_Alterna" panose="020B0606020207050204" pitchFamily="34" charset="-52"/>
              </a:rPr>
              <a:t>2024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300,0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 smtClean="0">
                <a:latin typeface="a_Alterna" panose="020B0606020207050204" pitchFamily="34" charset="-52"/>
              </a:rPr>
              <a:t>Прогноз </a:t>
            </a:r>
            <a:r>
              <a:rPr lang="ru-RU" dirty="0">
                <a:latin typeface="a_Alterna" panose="020B0606020207050204" pitchFamily="34" charset="-52"/>
              </a:rPr>
              <a:t>2025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300,0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0485" y="3378534"/>
            <a:ext cx="6064282" cy="2605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материальных и нематериальных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активов, включают: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земельных участков;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864785"/>
              </p:ext>
            </p:extLst>
          </p:nvPr>
        </p:nvGraphicFramePr>
        <p:xfrm>
          <a:off x="123948" y="4555999"/>
          <a:ext cx="8596312" cy="365760"/>
        </p:xfrm>
        <a:graphic>
          <a:graphicData uri="http://schemas.openxmlformats.org/drawingml/2006/table">
            <a:tbl>
              <a:tblPr/>
              <a:tblGrid>
                <a:gridCol w="8596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698435"/>
              </p:ext>
            </p:extLst>
          </p:nvPr>
        </p:nvGraphicFramePr>
        <p:xfrm>
          <a:off x="167909" y="4549220"/>
          <a:ext cx="8596312" cy="640080"/>
        </p:xfrm>
        <a:graphic>
          <a:graphicData uri="http://schemas.openxmlformats.org/drawingml/2006/table">
            <a:tbl>
              <a:tblPr/>
              <a:tblGrid>
                <a:gridCol w="85963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-Доходы от реализации имущества, находящегося в </a:t>
                      </a:r>
                    </a:p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государственной и муниципальной собственности.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9" y="1213310"/>
            <a:ext cx="2801815" cy="186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0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 bwMode="auto">
          <a:xfrm>
            <a:off x="0" y="192267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latin typeface="a_Albionic" panose="020B0903060703020204" pitchFamily="34" charset="-52"/>
                <a:ea typeface="+mn-ea"/>
                <a:cs typeface="+mn-cs"/>
              </a:rPr>
              <a:t>Из чего формируется доходная часть бюджета МО «Дмитриевский район»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63357" y="1151764"/>
            <a:ext cx="5873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a_Albionic" panose="020B0903060703020204" pitchFamily="34" charset="-52"/>
              </a:rPr>
              <a:t>Штрафы, санкции, возмещение ущерба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98833385"/>
              </p:ext>
            </p:extLst>
          </p:nvPr>
        </p:nvGraphicFramePr>
        <p:xfrm>
          <a:off x="4137511" y="2735852"/>
          <a:ext cx="7558456" cy="4781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767147" y="2090282"/>
            <a:ext cx="3546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_Alterna" panose="020B0606020207050204" pitchFamily="34" charset="-52"/>
              </a:rPr>
              <a:t>Оценка 2022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454,9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 smtClean="0">
                <a:latin typeface="a_Alterna" panose="020B0606020207050204" pitchFamily="34" charset="-52"/>
              </a:rPr>
              <a:t>Прогноз </a:t>
            </a:r>
            <a:r>
              <a:rPr lang="ru-RU" dirty="0">
                <a:latin typeface="a_Alterna" panose="020B0606020207050204" pitchFamily="34" charset="-52"/>
              </a:rPr>
              <a:t>2023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161,0</a:t>
            </a:r>
            <a:r>
              <a:rPr lang="ru-RU" dirty="0">
                <a:latin typeface="a_Alterna" panose="020B0606020207050204" pitchFamily="34" charset="-52"/>
              </a:rPr>
              <a:t> тыс. руб.</a:t>
            </a:r>
          </a:p>
          <a:p>
            <a:r>
              <a:rPr lang="ru-RU" dirty="0" smtClean="0">
                <a:latin typeface="a_Alterna" panose="020B0606020207050204" pitchFamily="34" charset="-52"/>
              </a:rPr>
              <a:t>Прогноз </a:t>
            </a:r>
            <a:r>
              <a:rPr lang="ru-RU" dirty="0">
                <a:latin typeface="a_Alterna" panose="020B0606020207050204" pitchFamily="34" charset="-52"/>
              </a:rPr>
              <a:t>2024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161,1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 smtClean="0">
                <a:latin typeface="a_Alterna" panose="020B0606020207050204" pitchFamily="34" charset="-52"/>
              </a:rPr>
              <a:t>Прогноз </a:t>
            </a:r>
            <a:r>
              <a:rPr lang="ru-RU" dirty="0">
                <a:latin typeface="a_Alterna" panose="020B0606020207050204" pitchFamily="34" charset="-52"/>
              </a:rPr>
              <a:t>2025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160 ,7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1" y="2090282"/>
            <a:ext cx="5791352" cy="310226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326720"/>
              </p:ext>
            </p:extLst>
          </p:nvPr>
        </p:nvGraphicFramePr>
        <p:xfrm>
          <a:off x="499865" y="5337504"/>
          <a:ext cx="5459168" cy="914400"/>
        </p:xfrm>
        <a:graphic>
          <a:graphicData uri="http://schemas.openxmlformats.org/drawingml/2006/table">
            <a:tbl>
              <a:tblPr/>
              <a:tblGrid>
                <a:gridCol w="5459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Административные штрафы, установленные Кодексом</a:t>
                      </a:r>
                      <a:r>
                        <a:rPr lang="ru-RU" dirty="0"/>
                        <a:t>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 об административных правонарушениях.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2236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/>
        </p:nvSpPr>
        <p:spPr bwMode="auto">
          <a:xfrm>
            <a:off x="0" y="219760"/>
            <a:ext cx="12192000" cy="858270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latin typeface="a_Albionic" panose="020B0903060703020204" pitchFamily="34" charset="-52"/>
              </a:rPr>
              <a:t>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44302" y="372361"/>
            <a:ext cx="8538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rgbClr val="C00000"/>
                </a:solidFill>
                <a:latin typeface="a_Albionic" panose="020B0903060703020204" pitchFamily="34" charset="-52"/>
              </a:rPr>
              <a:t>       </a:t>
            </a:r>
            <a:r>
              <a:rPr lang="ru-RU" sz="2800" b="1" i="1" dirty="0">
                <a:latin typeface="a_Albionic" panose="020B0903060703020204" pitchFamily="34" charset="-52"/>
              </a:rPr>
              <a:t>Основные параметры проекта бюджета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86895" y="1230631"/>
            <a:ext cx="8794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_Albionic" panose="020B0903060703020204" pitchFamily="34" charset="-52"/>
                <a:cs typeface="Times New Roman" pitchFamily="18" charset="0"/>
              </a:rPr>
              <a:t>Структура налоговых и неналоговых доходов бюджета МО «Дмитриевский район»</a:t>
            </a:r>
          </a:p>
        </p:txBody>
      </p:sp>
      <p:graphicFrame>
        <p:nvGraphicFramePr>
          <p:cNvPr id="13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568382"/>
              </p:ext>
            </p:extLst>
          </p:nvPr>
        </p:nvGraphicFramePr>
        <p:xfrm>
          <a:off x="-295835" y="3164541"/>
          <a:ext cx="4662353" cy="2558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5652784"/>
              </p:ext>
            </p:extLst>
          </p:nvPr>
        </p:nvGraphicFramePr>
        <p:xfrm>
          <a:off x="3992323" y="2139590"/>
          <a:ext cx="6055113" cy="2843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06582" y="5422455"/>
            <a:ext cx="755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_Albionic" panose="020B0903060703020204" pitchFamily="34" charset="-52"/>
                <a:cs typeface="Times New Roman" pitchFamily="18" charset="0"/>
              </a:rPr>
              <a:t>2023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603367" y="4983031"/>
            <a:ext cx="82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_Albionic" panose="020B0903060703020204" pitchFamily="34" charset="-52"/>
                <a:cs typeface="Times New Roman" pitchFamily="18" charset="0"/>
              </a:rPr>
              <a:t>2024</a:t>
            </a:r>
            <a:r>
              <a:rPr lang="ru-RU" dirty="0">
                <a:cs typeface="Times New Roman" pitchFamily="18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0066473" y="4132445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_Albionic" panose="020B0903060703020204" pitchFamily="34" charset="-52"/>
                <a:cs typeface="Times New Roman" pitchFamily="18" charset="0"/>
              </a:rPr>
              <a:t>2025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702121" y="5084617"/>
            <a:ext cx="331337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C000"/>
                </a:solidFill>
                <a:latin typeface="a_Alterna" panose="020B0606020207050204" pitchFamily="34" charset="-52"/>
              </a:rPr>
              <a:t>Налоговые доходы</a:t>
            </a:r>
          </a:p>
          <a:p>
            <a:r>
              <a:rPr lang="ru-RU" dirty="0">
                <a:latin typeface="a_Alterna" panose="020B0606020207050204" pitchFamily="34" charset="-52"/>
              </a:rPr>
              <a:t>2023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122 084,0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2024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114 223,1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2025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120 482,1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342616" y="5084617"/>
            <a:ext cx="31661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a_Alterna" panose="020B0606020207050204" pitchFamily="34" charset="-52"/>
              </a:rPr>
              <a:t>Неналоговые доходы</a:t>
            </a:r>
          </a:p>
          <a:p>
            <a:r>
              <a:rPr lang="ru-RU" dirty="0">
                <a:latin typeface="a_Alterna" panose="020B0606020207050204" pitchFamily="34" charset="-52"/>
              </a:rPr>
              <a:t>2023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19 892,5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2024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15 815,8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2025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15 739,5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83951" y="1880994"/>
            <a:ext cx="31352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a_Albionic" panose="020B0903060703020204" pitchFamily="34" charset="-52"/>
              </a:rPr>
              <a:t>Доходы всего:</a:t>
            </a:r>
          </a:p>
          <a:p>
            <a:r>
              <a:rPr lang="ru-RU" dirty="0">
                <a:latin typeface="a_Alterna" panose="020B0606020207050204" pitchFamily="34" charset="-52"/>
              </a:rPr>
              <a:t>2023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499 625,1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2024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389 517,5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2025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379 416,9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4333572" y="1599963"/>
            <a:ext cx="437875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B0F0"/>
                </a:solidFill>
                <a:latin typeface="a_Alterna" panose="020B0606020207050204" pitchFamily="34" charset="-52"/>
              </a:rPr>
              <a:t>Безвозмездные поступления:</a:t>
            </a:r>
          </a:p>
          <a:p>
            <a:r>
              <a:rPr lang="ru-RU" dirty="0">
                <a:latin typeface="a_Alterna" panose="020B0606020207050204" pitchFamily="34" charset="-52"/>
              </a:rPr>
              <a:t>2023 год –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357 648,7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2024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259 478,6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  <a:p>
            <a:r>
              <a:rPr lang="ru-RU" dirty="0">
                <a:latin typeface="a_Alterna" panose="020B0606020207050204" pitchFamily="34" charset="-52"/>
              </a:rPr>
              <a:t>2025 год – </a:t>
            </a:r>
            <a:r>
              <a:rPr lang="ru-RU" dirty="0">
                <a:solidFill>
                  <a:srgbClr val="7030A0"/>
                </a:solidFill>
                <a:latin typeface="a_Alterna" panose="020B0606020207050204" pitchFamily="34" charset="-52"/>
              </a:rPr>
              <a:t>243 195,3 </a:t>
            </a:r>
            <a:r>
              <a:rPr lang="ru-RU" dirty="0">
                <a:latin typeface="a_Alterna" panose="020B0606020207050204" pitchFamily="34" charset="-52"/>
              </a:rPr>
              <a:t>тыс. руб.</a:t>
            </a:r>
          </a:p>
        </p:txBody>
      </p:sp>
      <p:graphicFrame>
        <p:nvGraphicFramePr>
          <p:cNvPr id="23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4567014"/>
              </p:ext>
            </p:extLst>
          </p:nvPr>
        </p:nvGraphicFramePr>
        <p:xfrm>
          <a:off x="7813870" y="1388948"/>
          <a:ext cx="5555887" cy="2505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28974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/>
        </p:nvSpPr>
        <p:spPr bwMode="auto">
          <a:xfrm>
            <a:off x="0" y="263072"/>
            <a:ext cx="12192000" cy="78033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C00000"/>
                </a:solidFill>
                <a:latin typeface="a_Albionic" panose="020B0903060703020204" pitchFamily="34" charset="-52"/>
              </a:rPr>
              <a:t>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88808" y="391628"/>
            <a:ext cx="4845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a_Albionic" panose="020B0903060703020204" pitchFamily="34" charset="-52"/>
              </a:rPr>
              <a:t>Межбюджетные</a:t>
            </a:r>
            <a:r>
              <a:rPr lang="ru-RU" dirty="0">
                <a:latin typeface="a_Albionic" panose="020B0903060703020204" pitchFamily="34" charset="-52"/>
              </a:rPr>
              <a:t> </a:t>
            </a:r>
            <a:r>
              <a:rPr lang="ru-RU" sz="2800" dirty="0">
                <a:latin typeface="a_Albionic" panose="020B0903060703020204" pitchFamily="34" charset="-52"/>
              </a:rPr>
              <a:t>трансферты</a:t>
            </a:r>
            <a:r>
              <a:rPr lang="ru-RU" dirty="0">
                <a:latin typeface="a_Albionic" panose="020B0903060703020204" pitchFamily="34" charset="-52"/>
              </a:rPr>
              <a:t>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474974"/>
              </p:ext>
            </p:extLst>
          </p:nvPr>
        </p:nvGraphicFramePr>
        <p:xfrm>
          <a:off x="1187204" y="1651651"/>
          <a:ext cx="9092880" cy="3782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3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44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85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185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185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33940">
                <a:tc>
                  <a:txBody>
                    <a:bodyPr/>
                    <a:lstStyle/>
                    <a:p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_Albionic" panose="020B0903060703020204" pitchFamily="34" charset="-52"/>
                          <a:ea typeface="+mn-ea"/>
                          <a:cs typeface="+mn-cs"/>
                        </a:rPr>
                        <a:t>Межбюджетные</a:t>
                      </a:r>
                    </a:p>
                    <a:p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_Albionic" panose="020B0903060703020204" pitchFamily="34" charset="-52"/>
                          <a:ea typeface="+mn-ea"/>
                          <a:cs typeface="+mn-cs"/>
                        </a:rPr>
                        <a:t>трансферты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a_Albionic" panose="020B0903060703020204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>
                          <a:solidFill>
                            <a:schemeClr val="tx1"/>
                          </a:solidFill>
                          <a:effectLst/>
                          <a:latin typeface="a_Albionic" panose="020B0903060703020204" pitchFamily="34" charset="-52"/>
                          <a:ea typeface="+mn-ea"/>
                          <a:cs typeface="+mn-cs"/>
                        </a:rPr>
                        <a:t>Оценка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_Albionic" panose="020B0903060703020204" pitchFamily="34" charset="-52"/>
                        </a:rPr>
                        <a:t>2022 год, тыс.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a_Albionic" panose="020B0903060703020204" pitchFamily="34" charset="-52"/>
                        </a:rPr>
                        <a:t> руб.</a:t>
                      </a:r>
                      <a:endParaRPr lang="ru-RU" dirty="0">
                        <a:solidFill>
                          <a:schemeClr val="tx1"/>
                        </a:solidFill>
                        <a:latin typeface="a_Albionic" panose="020B0903060703020204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  <a:latin typeface="a_Albionic" panose="020B0903060703020204" pitchFamily="34" charset="-52"/>
                        </a:rPr>
                        <a:t>Прогноз 2023 год, тыс.руб.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a_Albionic" panose="020B0903060703020204" pitchFamily="34" charset="-52"/>
                        </a:rPr>
                        <a:t>Прогноз 2024 год,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a_Albionic" panose="020B0903060703020204" pitchFamily="34" charset="-52"/>
                        </a:rPr>
                        <a:t> 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a_Albionic" panose="020B0903060703020204" pitchFamily="34" charset="-52"/>
                        </a:rPr>
                        <a:t>тыс.руб.</a:t>
                      </a: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_Albionic" panose="020B0903060703020204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a_Albionic" panose="020B0903060703020204" pitchFamily="34" charset="-52"/>
                        </a:rPr>
                        <a:t>Прогноз 2025 год, тыс.руб.</a:t>
                      </a: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  <a:latin typeface="a_Albionic" panose="020B0903060703020204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8963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областного бюджета, в том числе: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294 222,7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357 648,7</a:t>
                      </a:r>
                    </a:p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259 478,6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243 195,3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686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Дотация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189,8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118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14 496,9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113 932,5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4 726,4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41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Субвенция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460,6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239 706,0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240 896,9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234 684,3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5375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МБТ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17 075,4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2 860,0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2 860,0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860,0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38625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 bwMode="auto">
          <a:xfrm>
            <a:off x="0" y="133004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latin typeface="a_Albionic" panose="020B0903060703020204" pitchFamily="34" charset="-52"/>
              </a:rPr>
              <a:t>Расходы бюджета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" y="116925"/>
            <a:ext cx="3089709" cy="2637322"/>
          </a:xfrm>
          <a:prstGeom prst="rect">
            <a:avLst/>
          </a:prstGeom>
        </p:spPr>
      </p:pic>
      <p:sp>
        <p:nvSpPr>
          <p:cNvPr id="6" name="Выгнутая вверх стрелка 5"/>
          <p:cNvSpPr/>
          <p:nvPr/>
        </p:nvSpPr>
        <p:spPr>
          <a:xfrm rot="2027097">
            <a:off x="7005879" y="1102135"/>
            <a:ext cx="2105500" cy="15327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верх стрелка 6"/>
          <p:cNvSpPr/>
          <p:nvPr/>
        </p:nvSpPr>
        <p:spPr>
          <a:xfrm rot="9806371" flipV="1">
            <a:off x="2422036" y="1203901"/>
            <a:ext cx="2291039" cy="15042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5516173" y="2869512"/>
            <a:ext cx="786877" cy="929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4147593" y="943754"/>
            <a:ext cx="3524036" cy="232195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_Albionic" panose="020B0903060703020204" pitchFamily="34" charset="-52"/>
              </a:rPr>
              <a:t>Расходы</a:t>
            </a:r>
          </a:p>
          <a:p>
            <a:pPr algn="ctr"/>
            <a:r>
              <a:rPr lang="ru-RU" sz="3600" dirty="0">
                <a:solidFill>
                  <a:schemeClr val="tx1"/>
                </a:solidFill>
                <a:latin typeface="a_Albionic" panose="020B0903060703020204" pitchFamily="34" charset="-52"/>
              </a:rPr>
              <a:t> бюджета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95314" y="2953674"/>
            <a:ext cx="2872241" cy="57428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функциям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09389" y="3038606"/>
            <a:ext cx="2871320" cy="54281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99310" y="3804315"/>
            <a:ext cx="3020602" cy="58276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43807" y="3799420"/>
            <a:ext cx="3102832" cy="2308324"/>
          </a:xfrm>
          <a:prstGeom prst="rect">
            <a:avLst/>
          </a:prstGeom>
          <a:noFill/>
          <a:ln w="57150">
            <a:solidFill>
              <a:srgbClr val="67F6F9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YS Text"/>
              </a:rPr>
              <a:t>Функциональная классификация бюджетных расходов отражает направление средств на выполнение конкретных функций органов местного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самоуправления</a:t>
            </a:r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32341" y="3861083"/>
            <a:ext cx="3082248" cy="2585323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YS Text"/>
              </a:rPr>
              <a:t>Ведомственная структура включает в себя группировку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расходов бюджета, которая отражает распределение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бюджетных средств по главным Распорядителям средств бюджета</a:t>
            </a:r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53615" y="4630417"/>
            <a:ext cx="3711991" cy="1754326"/>
          </a:xfrm>
          <a:prstGeom prst="rect">
            <a:avLst/>
          </a:prstGeom>
          <a:ln w="571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YS Text"/>
              </a:rPr>
              <a:t>Документ, определяющий цели и задачи муниципальной политики в определенной сфере, способы их достижения и примерные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объемы используемых финансов</a:t>
            </a:r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38999979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/>
        </p:nvSpPr>
        <p:spPr bwMode="auto">
          <a:xfrm>
            <a:off x="0" y="219760"/>
            <a:ext cx="12192000" cy="694640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atin typeface="a_Albionic" panose="020B0903060703020204" pitchFamily="34" charset="-52"/>
                <a:cs typeface="Times New Roman" pitchFamily="18" charset="0"/>
              </a:rPr>
              <a:t>Расходы </a:t>
            </a:r>
            <a:r>
              <a:rPr lang="ru-RU" sz="3200" dirty="0" smtClean="0">
                <a:latin typeface="a_Albionic" panose="020B0903060703020204" pitchFamily="34" charset="-52"/>
                <a:cs typeface="Times New Roman" pitchFamily="18" charset="0"/>
              </a:rPr>
              <a:t>бюджета по </a:t>
            </a:r>
            <a:r>
              <a:rPr lang="ru-RU" sz="3200" dirty="0">
                <a:latin typeface="a_Albionic" panose="020B0903060703020204" pitchFamily="34" charset="-52"/>
                <a:cs typeface="Times New Roman" pitchFamily="18" charset="0"/>
              </a:rPr>
              <a:t>функциональному назначению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1086775" y="1007342"/>
          <a:ext cx="9865476" cy="5580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467"/>
                <a:gridCol w="3320879"/>
                <a:gridCol w="1306213"/>
                <a:gridCol w="1261935"/>
                <a:gridCol w="1328352"/>
                <a:gridCol w="1372630"/>
              </a:tblGrid>
              <a:tr h="950174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2022 год, тыс.руб.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тыс.руб.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тыс.руб.</a:t>
                      </a: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тыс.руб.</a:t>
                      </a: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вопросы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54 731,7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41 386,9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30 648,7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29079,6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3843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3 553,8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2 757,0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2 940,0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2 940,0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экономика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50 230,8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53 427,9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12 710,2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13 425,8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хозяйство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74 114,9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333 440,7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260 519,8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261 798,3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259 609,5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кинематография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63 752,7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42 362,6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30 830,1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30 830,1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1 236,1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910,5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политика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64 564,1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44 095,4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34 369,6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28 736,5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8 629,7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8 607,1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7 488,1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6 885,6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разделам: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580 369,6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528342,1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381 837,5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372 559,6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12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 bwMode="auto">
          <a:xfrm>
            <a:off x="0" y="122730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latin typeface="a_Albionic" panose="020B0903060703020204" pitchFamily="34" charset="-52"/>
              </a:rPr>
              <a:t>Программный бюджет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7392" y="986437"/>
            <a:ext cx="1102664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Программный бюджет - это совокупность государственных или муниципальных программ, в котором распределение расходов осуществляется не по ведомственному принципу, а по программному.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Программно-целевые принципы бюджетного планирования являются основным инструментом повышения эффективности бюджетных расходов, достижения устойчивого развития, обеспечения стабильности финансов. Кроме того, программный бюджет обеспечивает прямую взаимосвязь между распределением бюджетных ресурсов и результатами их использования, является индикатором по направлениям деятельности и сигнализирует о плохом или хорошем результате.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Расходная часть бюджета муниципального образования «Дмитриевский район» сформирована в рамках 21 муниципальной программы, которые затрагивают все области деятельности и их можно разделить на: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- программы социальной направленности;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- программы, направленные на повышение качества жизни горожан;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- программы, способствующие экономическому развитию;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- программы, реализующиеся в целях повышения эффективности муниципального управления, содействия развитию инициатив гражданского общества, информационно-телекоммуникационной среды района.</a:t>
            </a:r>
            <a:r>
              <a:rPr lang="ru-RU" sz="1600" dirty="0"/>
              <a:t>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Каждая муниципальная программа увязывает бюджетные ассигнования с результатами их использования для достижения заявленных целей.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Таким образом, программный бюджет призван повысить качество формирования и исполнения главного финансового документа.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895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05" y="928331"/>
            <a:ext cx="5067251" cy="5228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8" y="1057258"/>
            <a:ext cx="2600464" cy="17654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656" y="304847"/>
            <a:ext cx="3416619" cy="2487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9" y="3464382"/>
            <a:ext cx="2591101" cy="2159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188839" y="10870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Дмитриевский район </a:t>
            </a:r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расположен в северо-западной части Курской области и является её составной частью.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215611" y="3024695"/>
            <a:ext cx="514236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Территория Дмитриевского района-1270 кв. км.</a:t>
            </a:r>
          </a:p>
          <a:p>
            <a:pPr algn="ctr"/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населения-13,3 тыс. чел.</a:t>
            </a:r>
          </a:p>
          <a:p>
            <a:pPr algn="ctr"/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Дмитриевском районе:</a:t>
            </a:r>
          </a:p>
          <a:p>
            <a:pPr marL="285750" indent="-285750" algn="ctr">
              <a:buFontTx/>
              <a:buChar char="-"/>
            </a:pPr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124  населенных пунктов,</a:t>
            </a:r>
          </a:p>
          <a:p>
            <a:pPr marL="285750" indent="-285750" algn="ctr">
              <a:buFontTx/>
              <a:buChar char="-"/>
            </a:pPr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муниципальных образований, </a:t>
            </a:r>
          </a:p>
          <a:p>
            <a:pPr algn="ctr"/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них:</a:t>
            </a:r>
          </a:p>
          <a:p>
            <a:pPr marL="285750" indent="-285750" algn="ctr">
              <a:buFontTx/>
              <a:buChar char="-"/>
            </a:pPr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муниципальный район</a:t>
            </a:r>
          </a:p>
          <a:p>
            <a:pPr marL="285750" indent="-285750" algn="ctr">
              <a:buFontTx/>
              <a:buChar char="-"/>
            </a:pPr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городское поселение</a:t>
            </a:r>
          </a:p>
          <a:p>
            <a:pPr marL="285750" indent="-285750" algn="ctr">
              <a:buFontTx/>
              <a:buChar char="-"/>
            </a:pPr>
            <a:r>
              <a:rPr lang="ru-RU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сельских поселений</a:t>
            </a:r>
          </a:p>
          <a:p>
            <a:pPr algn="ctr"/>
            <a:endParaRPr lang="ru-RU" sz="1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5592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32955678"/>
              </p:ext>
            </p:extLst>
          </p:nvPr>
        </p:nvGraphicFramePr>
        <p:xfrm>
          <a:off x="518161" y="214679"/>
          <a:ext cx="10414534" cy="6196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90945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 bwMode="auto">
          <a:xfrm>
            <a:off x="0" y="69976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latin typeface="a_Albionic" panose="020B0903060703020204" pitchFamily="34" charset="-52"/>
              </a:rPr>
              <a:t>Расходы бюджета по муниципальным программам</a:t>
            </a:r>
            <a:endParaRPr lang="ru-RU" sz="3200" b="1" i="1" dirty="0">
              <a:latin typeface="a_Albionic" panose="020B0903060703020204" pitchFamily="34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98937" y="891036"/>
          <a:ext cx="11306907" cy="5794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440"/>
                <a:gridCol w="5134708"/>
                <a:gridCol w="1204546"/>
                <a:gridCol w="1318846"/>
                <a:gridCol w="1354015"/>
                <a:gridCol w="1424352"/>
              </a:tblGrid>
              <a:tr h="905525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2022 год, тыс.руб.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тыс.руб.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тыс.руб.</a:t>
                      </a:r>
                    </a:p>
                  </a:txBody>
                  <a:tcPr/>
                </a:tc>
              </a:tr>
              <a:tr h="3622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«Развитие культуры Дмитриевского района Курской области»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54 674,2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40 062,6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28 530,0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28 530,0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86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«Социальная поддержка граждан в Дмитриевском районе Курской области»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57 856, 3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42 802,1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33 188,3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27 555,2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22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«Развитие образования Дмитриевского района Курской области»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306 774, 6</a:t>
                      </a:r>
                      <a:endParaRPr lang="ru-RU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259 241,4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261 663,1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259 474,4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22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«Управление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муниципальным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имуществом и земельными ресурсами Дмитриевского района»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1 910,0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7514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«Энергосбережение и повышение энергетической эффективности Дмитриевского района Курской области»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7514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«Обеспечение доступным и комфортным жильем и коммунальными услугами граждан Дмитриевского района Курской области»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3 867,5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79 937,2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335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«Повышение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эффективности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работы с молодежью, организация отдыха и оздоровления детей, развитие физической культуры и спорта в Дмитриевском районе Курской области»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2 640,8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2 731,6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1 458,4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1 458,4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22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«Развитие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муниципальной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службы в Дмитриевском районе Курской области»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22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«Сохранение и развитие архивного дела в Дмитриевском районе Курской области»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506,1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335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«Развитие транспортной системы, обеспечение перевозки пассажиров в муниципальном образовании и безопасности до-рожного движения в Дмитриевском районе Курской области»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46 167,8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47 555,8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12 660,2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13 375,8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221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11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«Профилактика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преступлений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иных правонарушений в Дмитриевском районе Курской области»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344,7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6174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 bwMode="auto">
          <a:xfrm>
            <a:off x="0" y="122730"/>
            <a:ext cx="12192000" cy="703747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latin typeface="a_Albionic" panose="020B0903060703020204" pitchFamily="34" charset="-52"/>
              </a:rPr>
              <a:t>Расходы бюджета по муниципальным программам</a:t>
            </a:r>
            <a:endParaRPr lang="ru-RU" sz="3200" b="1" i="1" dirty="0">
              <a:latin typeface="a_Albionic" panose="020B0903060703020204" pitchFamily="34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541652" y="975946"/>
          <a:ext cx="10774048" cy="5359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9220"/>
                <a:gridCol w="4639251"/>
                <a:gridCol w="1318846"/>
                <a:gridCol w="1239716"/>
                <a:gridCol w="1266092"/>
                <a:gridCol w="1230923"/>
              </a:tblGrid>
              <a:tr h="950174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2022 год, тыс.руб.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тыс.руб.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тыс.руб.</a:t>
                      </a: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«Защита населения и территории от чрезвычайных ситуаций, обеспечение пожарной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безопасности и безопасности людей 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водных объектах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Дмитриевском районе Курской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области»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2 382,5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2 757,0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2 940,0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2 940,0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3843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«Повышение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эффективности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управления финансами в Дмитриевском районе Курской области»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13 263,4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20 799,7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17 024,1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16 421,6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«Развитие малого и среднего предпринимательства в Дмитриевском районе Курской области»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«Содействие занятости населения Дмитриевского района Курской области»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«Противодействие экстремизму и терроризму на территории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Дмитриевского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района Курской области»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«Противодействие злоупотреблению наркотиками в Дмитриевском районе Курской области»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«Повышение качества и доступности муниципальных услуг в Дмитриевском районе»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«Обеспечение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эффективного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осуществления полномочий муниципального казённого учреждения «Управление хозяйственного обслуживания» Дмитриевского района Курской области»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8 899,1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8 460,0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6 560,0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6 560,0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«Улучшение условий и охраны труда в Дмитриевском районе Курской области»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853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Муниципальная программа « Развитие информационного общества в  Дмитриевском районе Курской области 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9770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/>
        </p:nvSpPr>
        <p:spPr bwMode="auto">
          <a:xfrm>
            <a:off x="0" y="157300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>
                <a:latin typeface="a_Albionic" panose="020B0903060703020204" pitchFamily="34" charset="-52"/>
              </a:rPr>
              <a:t>Сохранение и развитие культуры на территории МО «Дмитриевский район»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756031" y="970665"/>
            <a:ext cx="2679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latin typeface="a_Alterna" panose="020B0606020207050204" pitchFamily="34" charset="-52"/>
              </a:rPr>
              <a:t>Цель программы: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30923" y="3980820"/>
            <a:ext cx="68931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осуществляют деятельность: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-центр досуга и культуры кинотеатр «Россия»;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-централизованная система библиотек;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-районный дом культуры;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-учреждение по хозяйственному обслуживанию учреждений культуры;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-отдел по вопросам культуры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88679" y="1344898"/>
            <a:ext cx="67964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объектов культурного наследия- обеспечение информационных потребностей граждан, проживающих на территории Дмитриевского района;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и развитие творческого потенциала Дмитриевского района;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внедрения инновационной и проектной деятельности в сфере культуры;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укрепление единого культурного пространства района;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интеграция культуры района в областное и российское культурное пространство;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сохранение культурного наследия.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95" y="1377771"/>
            <a:ext cx="3247245" cy="2158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39" y="3662534"/>
            <a:ext cx="3798986" cy="2796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97546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715" y="4182693"/>
            <a:ext cx="4178863" cy="2350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998686" y="1103970"/>
            <a:ext cx="41693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программы намечено израсходовать: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4" y="1750301"/>
            <a:ext cx="2817042" cy="2112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Заголовок 1"/>
          <p:cNvSpPr>
            <a:spLocks noGrp="1"/>
          </p:cNvSpPr>
          <p:nvPr/>
        </p:nvSpPr>
        <p:spPr bwMode="auto">
          <a:xfrm>
            <a:off x="0" y="208749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>
                <a:latin typeface="a_Albionic" panose="020B0903060703020204" pitchFamily="34" charset="-52"/>
              </a:rPr>
              <a:t>РАСХОДЫ БЮДЖЕТА РАЙОНА</a:t>
            </a:r>
            <a:r>
              <a:rPr lang="ru-RU" sz="3200" dirty="0">
                <a:latin typeface="a_Albionic" panose="020B0903060703020204" pitchFamily="34" charset="-52"/>
              </a:rPr>
              <a:t> НА КУЛЬТУРУ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456" y="1205772"/>
            <a:ext cx="4155251" cy="3085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63259222"/>
              </p:ext>
            </p:extLst>
          </p:nvPr>
        </p:nvGraphicFramePr>
        <p:xfrm>
          <a:off x="1089499" y="1546497"/>
          <a:ext cx="6945548" cy="5272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26640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/>
        </p:nvSpPr>
        <p:spPr bwMode="auto">
          <a:xfrm>
            <a:off x="0" y="157300"/>
            <a:ext cx="12192000" cy="730724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>
                <a:latin typeface="a_Albionic" panose="020B0903060703020204" pitchFamily="34" charset="-52"/>
              </a:rPr>
              <a:t>РАСХОДЫ БЮДЖЕТА РАЙОНА</a:t>
            </a:r>
            <a:r>
              <a:rPr lang="ru-RU" sz="3200" dirty="0">
                <a:latin typeface="a_Albionic" panose="020B0903060703020204" pitchFamily="34" charset="-52"/>
              </a:rPr>
              <a:t> НА СОЦИАЛЬНУЮ ПОЛИТИКУ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87560"/>
              </p:ext>
            </p:extLst>
          </p:nvPr>
        </p:nvGraphicFramePr>
        <p:xfrm>
          <a:off x="281354" y="1036190"/>
          <a:ext cx="9258299" cy="4387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75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29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24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25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28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35511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мер социальной</a:t>
                      </a:r>
                      <a:r>
                        <a:rPr lang="ru-RU" sz="1600" b="1" i="0" kern="1200" baseline="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поддержки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2022 год, тыс.руб.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 тыс.руб.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тыс.руб.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обеспечение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ветеранам труда и труженикам тыла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6 927,9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6 728,0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6 728,4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6 728,0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Ежемесячное пособие на ребёнка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1 369,5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1 101,7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Социальная поддержка детей-сирот и детей, находящихся под опекой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7 444,1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125,9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7 125,9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7 1125,9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Компенсация на питание: учащихся школ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2 231,0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летнего отдыха детей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1 933,8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2 236,6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741,4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948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Иные мероприятия в  области социальной политики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2 677,7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3 103,0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3 012,3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3 012,3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Адресная помощь при рождении ребёнка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85" y="3569275"/>
            <a:ext cx="3214566" cy="3024956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160216"/>
              </p:ext>
            </p:extLst>
          </p:nvPr>
        </p:nvGraphicFramePr>
        <p:xfrm>
          <a:off x="273417" y="5510457"/>
          <a:ext cx="9258299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75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29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24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25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28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ВСЕГО расходы на социальную политику</a:t>
                      </a:r>
                      <a:endParaRPr lang="ru-RU" sz="1200" b="1" i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63 514,8</a:t>
                      </a:r>
                    </a:p>
                  </a:txBody>
                  <a:tcP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44 095,3</a:t>
                      </a:r>
                    </a:p>
                  </a:txBody>
                  <a:tcP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34 369,6</a:t>
                      </a:r>
                    </a:p>
                  </a:txBody>
                  <a:tcP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28 736,5</a:t>
                      </a:r>
                    </a:p>
                  </a:txBody>
                  <a:tcP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89931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2" y="4055203"/>
            <a:ext cx="3121152" cy="2520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678" y="1100093"/>
            <a:ext cx="3335154" cy="2223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Заголовок 1"/>
          <p:cNvSpPr>
            <a:spLocks noGrp="1"/>
          </p:cNvSpPr>
          <p:nvPr/>
        </p:nvSpPr>
        <p:spPr bwMode="auto">
          <a:xfrm>
            <a:off x="0" y="133807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latin typeface="a_Albionic" panose="020B0903060703020204" pitchFamily="34" charset="-52"/>
              </a:rPr>
              <a:t>Развитие системы образования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4312" y="1061925"/>
            <a:ext cx="78633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Образовательная политика в Дмитриевском районе Курской области является частью социальной политики, ориентированной на обеспечение широкого спектра социальных эффектов: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-инновационное развитие района;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-доступность качественного образования;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-улучшение здоровья подрастающего поколения;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-снижение вероятности и масштабов проявления социальных рисков: безнадзорности, правонарушений среди несовершеннолетних;</a:t>
            </a:r>
          </a:p>
          <a:p>
            <a:pPr algn="just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социального статуса учителей.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75935" y="3853430"/>
            <a:ext cx="63376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Дмитриевском районе в настоящее время действуют </a:t>
            </a:r>
          </a:p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учреждение образования, в том числе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- 6 дошкольных образовательных учреждений, 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 общеобразовательных учреждений (8 средних, 3 основные, 1 вечерняя (сменная) общеобразовательная школа), 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МКУ ДО «Центр детского творчества» Дмитриевского района, 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МКУ «Информационно-аналитический центр» Дмитриевского района, 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МКУ «Дмитриевский районный методический кабинет».</a:t>
            </a:r>
          </a:p>
        </p:txBody>
      </p:sp>
    </p:spTree>
    <p:extLst>
      <p:ext uri="{BB962C8B-B14F-4D97-AF65-F5344CB8AC3E}">
        <p14:creationId xmlns:p14="http://schemas.microsoft.com/office/powerpoint/2010/main" val="34606039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 bwMode="auto">
          <a:xfrm>
            <a:off x="0" y="133807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latin typeface="a_Albionic" panose="020B0903060703020204" pitchFamily="34" charset="-52"/>
              </a:rPr>
              <a:t>Показатели в сфере образования</a:t>
            </a:r>
            <a:endParaRPr lang="ru-RU" sz="3200" b="1" i="1" dirty="0">
              <a:latin typeface="a_Albionic" panose="020B0903060703020204" pitchFamily="34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95209" y="1222624"/>
          <a:ext cx="7568399" cy="2301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7460"/>
                <a:gridCol w="1283520"/>
                <a:gridCol w="1271133"/>
                <a:gridCol w="1129324"/>
                <a:gridCol w="1186962"/>
              </a:tblGrid>
              <a:tr h="60153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 показателя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2022 год, тыс.руб.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2024 год, тыс.руб.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 год, тыс.руб.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5998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Дошкольное</a:t>
                      </a:r>
                      <a:r>
                        <a:rPr lang="ru-RU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образование</a:t>
                      </a:r>
                      <a:endParaRPr lang="ru-RU" sz="16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105 567,1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54 256,9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46 353,1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52 353,1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43672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Общее</a:t>
                      </a:r>
                      <a:r>
                        <a:rPr lang="ru-RU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образование</a:t>
                      </a:r>
                      <a:endParaRPr lang="ru-RU" sz="16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177 738, 7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187 000,8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197 860,9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189 672,1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4756638" y="3824654"/>
          <a:ext cx="7206762" cy="2223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664"/>
                <a:gridCol w="1034726"/>
                <a:gridCol w="1088167"/>
                <a:gridCol w="1075660"/>
                <a:gridCol w="1140545"/>
              </a:tblGrid>
              <a:tr h="89783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Наименования показателя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2022 год, тыс.руб.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год,</a:t>
                      </a: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2024 год, тыс.руб.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 год, тыс.руб.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63052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Дополнительное</a:t>
                      </a:r>
                      <a:r>
                        <a:rPr lang="ru-RU" sz="16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образование детей</a:t>
                      </a:r>
                      <a:endParaRPr lang="ru-RU" sz="16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11 499,3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11 899,3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11 499,3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11 499,3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6305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вопросы в области образования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096,9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6 967,9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5 468,0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5 468,0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8" y="4132386"/>
            <a:ext cx="3833732" cy="25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372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/>
        </p:nvSpPr>
        <p:spPr bwMode="auto">
          <a:xfrm>
            <a:off x="0" y="157299"/>
            <a:ext cx="12192000" cy="1085873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prstClr val="black"/>
                </a:solidFill>
                <a:latin typeface="a_Albionic" panose="020B0903060703020204" pitchFamily="34" charset="-52"/>
                <a:ea typeface="+mn-ea"/>
                <a:cs typeface="+mn-cs"/>
              </a:rPr>
              <a:t>РАСХОДЫ БЮДЖЕТА РАЙОНА</a:t>
            </a:r>
            <a:r>
              <a:rPr lang="ru-RU" sz="3200" dirty="0">
                <a:solidFill>
                  <a:prstClr val="black"/>
                </a:solidFill>
                <a:latin typeface="a_Albionic" panose="020B0903060703020204" pitchFamily="34" charset="-52"/>
                <a:ea typeface="+mn-ea"/>
                <a:cs typeface="+mn-cs"/>
              </a:rPr>
              <a:t> </a:t>
            </a:r>
            <a:r>
              <a:rPr lang="ru-RU" sz="3200" dirty="0" smtClean="0">
                <a:solidFill>
                  <a:prstClr val="black"/>
                </a:solidFill>
                <a:latin typeface="a_Albionic" panose="020B0903060703020204" pitchFamily="34" charset="-52"/>
                <a:ea typeface="+mn-ea"/>
                <a:cs typeface="+mn-cs"/>
              </a:rPr>
              <a:t>на ОБРАЗОВАНИЕ</a:t>
            </a:r>
            <a:endParaRPr lang="ru-RU" sz="3200" dirty="0">
              <a:solidFill>
                <a:prstClr val="black"/>
              </a:solidFill>
              <a:latin typeface="a_Albionic" panose="020B0903060703020204" pitchFamily="34" charset="-52"/>
              <a:ea typeface="+mn-ea"/>
              <a:cs typeface="+mn-cs"/>
            </a:endParaRPr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3077309" y="1314473"/>
          <a:ext cx="7491046" cy="4844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33" y="788159"/>
            <a:ext cx="3743102" cy="42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7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84" y="4090690"/>
            <a:ext cx="4625624" cy="2597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85" y="932892"/>
            <a:ext cx="4273130" cy="3204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>
            <a:spLocks noGrp="1"/>
          </p:cNvSpPr>
          <p:nvPr/>
        </p:nvSpPr>
        <p:spPr bwMode="auto">
          <a:xfrm>
            <a:off x="0" y="157300"/>
            <a:ext cx="12192000" cy="775592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>
                <a:latin typeface="a_Albionic" panose="020B0903060703020204" pitchFamily="34" charset="-52"/>
              </a:rPr>
              <a:t>Развитие физической культуры и спорта на территории </a:t>
            </a:r>
          </a:p>
          <a:p>
            <a:r>
              <a:rPr lang="ru-RU" sz="3200" dirty="0">
                <a:latin typeface="a_Albionic" panose="020B0903060703020204" pitchFamily="34" charset="-52"/>
              </a:rPr>
              <a:t>МР «Дмитриевский район»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0147" y="1079985"/>
            <a:ext cx="6453553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проекте бюджета предусмотрено выделение средств на реализацию мероприятий в сумме:</a:t>
            </a:r>
          </a:p>
          <a:p>
            <a:endParaRPr lang="ru-RU" sz="2000" dirty="0"/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г.-160 000 руб.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г.-142 000 руб.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г.-142 000 руб.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г.-142 000 руб.</a:t>
            </a:r>
          </a:p>
          <a:p>
            <a:endParaRPr lang="ru-RU" sz="2000" dirty="0"/>
          </a:p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повышение мотивации граждан к регулярным занятиям физической культурой и спортом и ведению здорового образа жизни.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создание условий, обеспечивающих гражданам возможность систематически заниматься физической культурой и спортом.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065" y="1656006"/>
            <a:ext cx="1711569" cy="17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26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/>
        </p:nvSpPr>
        <p:spPr bwMode="auto">
          <a:xfrm>
            <a:off x="0" y="240775"/>
            <a:ext cx="12192000" cy="612080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2800" dirty="0">
              <a:latin typeface="a_Albionic" panose="020B0903060703020204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72268" y="206073"/>
            <a:ext cx="6656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  <a:latin typeface="a_Albionic" panose="020B0903060703020204" pitchFamily="34" charset="-52"/>
              </a:rPr>
              <a:t>Социально-экономические показатели</a:t>
            </a:r>
            <a:endParaRPr lang="ru-RU" sz="2800" dirty="0">
              <a:latin typeface="a_Albionic" panose="020B0903060703020204" pitchFamily="3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59731" y="887557"/>
            <a:ext cx="3881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_Albionic" panose="020B0903060703020204" pitchFamily="34" charset="-52"/>
              </a:rPr>
              <a:t>Показатели численности населения</a:t>
            </a:r>
            <a:endParaRPr lang="ru-RU" dirty="0">
              <a:latin typeface="a_Albionic" panose="020B0903060703020204" pitchFamily="34" charset="-52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944534"/>
              </p:ext>
            </p:extLst>
          </p:nvPr>
        </p:nvGraphicFramePr>
        <p:xfrm>
          <a:off x="715732" y="1256889"/>
          <a:ext cx="8914425" cy="345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3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51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67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78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175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9395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2021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2022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Рождаемость (чел.)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Смертность (чел.)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Миграционный прирост (чел.)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</a:t>
                      </a:r>
                      <a:r>
                        <a:rPr lang="ru-RU" sz="1400" kern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рождаемости</a:t>
                      </a:r>
                    </a:p>
                    <a:p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 1 тыс. чел.)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Коэффициент смертности</a:t>
                      </a:r>
                    </a:p>
                    <a:p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(на 1 тыс. чел.)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374" y="4639473"/>
            <a:ext cx="3976499" cy="264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983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12" y="3868870"/>
            <a:ext cx="5018088" cy="2909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>
            <a:spLocks noGrp="1"/>
          </p:cNvSpPr>
          <p:nvPr/>
        </p:nvSpPr>
        <p:spPr bwMode="auto">
          <a:xfrm>
            <a:off x="0" y="163309"/>
            <a:ext cx="12192000" cy="713084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_Albionic" panose="020B0903060703020204" pitchFamily="34" charset="-52"/>
              </a:rPr>
              <a:t>Муниципальная поддержка национальной экономики</a:t>
            </a:r>
            <a:endParaRPr lang="ru-RU" sz="2800" dirty="0">
              <a:latin typeface="a_Albionic" panose="020B0903060703020204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114" y="1113785"/>
            <a:ext cx="773084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Всего бюджетные ассигнования на 3 года составят –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79 563 939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рублей, в том числе на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2023 год-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53 427 959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2024 год-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12 710 190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2025 год-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13 425 790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 направятся на: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-повышение доступности пассажирских перевозок населения Дмитриевского района в 2023 году предусмотрены бюджетные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ассигнования -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1 191 000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рублей.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-развитие сети автомобильных дорог Дмитриевского района  в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2023 году  предусмотрены бюджетные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ассигнования -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46 014 770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рублей.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8575768"/>
      </p:ext>
    </p:extLst>
  </p:cSld>
  <p:clrMapOvr>
    <a:masterClrMapping/>
  </p:clrMapOvr>
  <p:transition advTm="9500">
    <p:diamond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6585647" y="4638588"/>
            <a:ext cx="4507105" cy="664683"/>
            <a:chOff x="463663" y="2326391"/>
            <a:chExt cx="4507105" cy="664683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63663" y="2326391"/>
              <a:ext cx="4507105" cy="66468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463663" y="2326391"/>
              <a:ext cx="4507105" cy="664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27592" tIns="91440" rIns="91440" bIns="91440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</p:grpSp>
      <p:sp>
        <p:nvSpPr>
          <p:cNvPr id="13" name="Овал 12"/>
          <p:cNvSpPr/>
          <p:nvPr/>
        </p:nvSpPr>
        <p:spPr>
          <a:xfrm>
            <a:off x="6030197" y="4555503"/>
            <a:ext cx="830854" cy="830854"/>
          </a:xfrm>
          <a:prstGeom prst="ellipse">
            <a:avLst/>
          </a:prstGeom>
          <a:solidFill>
            <a:srgbClr val="61D6FF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Заголовок 1"/>
          <p:cNvSpPr>
            <a:spLocks noGrp="1"/>
          </p:cNvSpPr>
          <p:nvPr/>
        </p:nvSpPr>
        <p:spPr bwMode="auto">
          <a:xfrm>
            <a:off x="0" y="157299"/>
            <a:ext cx="12192000" cy="1085873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>
                <a:latin typeface="a_Albionic" panose="020B0903060703020204" pitchFamily="34" charset="-52"/>
              </a:rPr>
              <a:t>НА ПРИОРИТЕТНЫЕ НАПРАВЛЕНИЯ РАСХОДОВ В 2023 ГОДУ ПРЕДУСМОТРЕННО (из общего объема расходов)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060519829"/>
              </p:ext>
            </p:extLst>
          </p:nvPr>
        </p:nvGraphicFramePr>
        <p:xfrm>
          <a:off x="-913913" y="466928"/>
          <a:ext cx="7774964" cy="5627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367328290"/>
              </p:ext>
            </p:extLst>
          </p:nvPr>
        </p:nvGraphicFramePr>
        <p:xfrm>
          <a:off x="6101977" y="1400985"/>
          <a:ext cx="5014259" cy="332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948390" y="4786263"/>
            <a:ext cx="3201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физкультура и спорт</a:t>
            </a:r>
          </a:p>
        </p:txBody>
      </p:sp>
    </p:spTree>
    <p:extLst>
      <p:ext uri="{BB962C8B-B14F-4D97-AF65-F5344CB8AC3E}">
        <p14:creationId xmlns:p14="http://schemas.microsoft.com/office/powerpoint/2010/main" val="8852381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/>
        </p:nvSpPr>
        <p:spPr bwMode="auto">
          <a:xfrm>
            <a:off x="0" y="234242"/>
            <a:ext cx="12192000" cy="686761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2800" dirty="0">
              <a:latin typeface="a_Albionic" panose="020B0903060703020204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34095" y="316013"/>
            <a:ext cx="4385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000000"/>
                </a:solidFill>
                <a:effectLst/>
                <a:latin typeface="a_Albionic" panose="020B0903060703020204" pitchFamily="34" charset="-52"/>
              </a:rPr>
              <a:t>Национальные проекты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34920" y="107244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50850" algn="just">
              <a:tabLst>
                <a:tab pos="3390900" algn="l"/>
              </a:tabLs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Указом Президента России от 7 мая 2018 года №204 «О национальных целях и стратегических задачах развития Российской Федерации на период до 2024 года» в 2023 году муниципальный район «Дмитриевский район» планирует  принять   участие  в   2024 году в национальном проекте- «ОБРАЗОВАНИЕ»: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12200" y="3144580"/>
            <a:ext cx="5632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Цифровая образовательная среда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5978" y="3262449"/>
            <a:ext cx="434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Современная школа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3725008"/>
            <a:ext cx="581576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YS Text"/>
              </a:rPr>
              <a:t>   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 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будет проведена работа по оснащению образовательных учреждений современным оборудованием и развитие 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цифровых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сервисов и контента для 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деятельности. </a:t>
            </a:r>
          </a:p>
          <a:p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реализацию данного проекта будет израсходовано:</a:t>
            </a:r>
          </a:p>
          <a:p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7 067 794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из всех уровней бюджета.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4" y="1072131"/>
            <a:ext cx="3431905" cy="18671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5978" y="3867439"/>
            <a:ext cx="47859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Проект направлен на обеспечение возможности детям получать качественное общее образование в условиях, отвечающих 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требованиям, независимо от места проживания ребенка; обеспечение возможности профессионального развития педагогических работников. </a:t>
            </a:r>
          </a:p>
          <a:p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реализацию данного проекта будет израсходовано: 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2 253 885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из всех уровней бюджета.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008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ест\Desktop\ОК\дол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211" y="3029867"/>
            <a:ext cx="2843789" cy="373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/>
        </p:nvSpPr>
        <p:spPr bwMode="auto">
          <a:xfrm>
            <a:off x="0" y="234242"/>
            <a:ext cx="12192000" cy="686761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sz="2800" dirty="0">
              <a:latin typeface="a_Albionic" panose="020B0903060703020204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9479" y="392956"/>
            <a:ext cx="81987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_Albionic" panose="020B0903060703020204" pitchFamily="34" charset="-52"/>
              </a:rPr>
              <a:t>УПРАВЛЕНИЕ МУНИЦИПАЛЬНЫМ ДОЛГОМ НА </a:t>
            </a:r>
            <a:r>
              <a:rPr lang="ru-RU" sz="2000" dirty="0" smtClean="0">
                <a:latin typeface="a_Albionic" panose="020B0903060703020204" pitchFamily="34" charset="-52"/>
              </a:rPr>
              <a:t>2023-2025 годы </a:t>
            </a:r>
            <a:endParaRPr lang="ru-RU" sz="2000" dirty="0">
              <a:latin typeface="a_Albionic" panose="020B090306070302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2138" y="3376246"/>
            <a:ext cx="5806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Объем муниципального долга: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7592" y="4009292"/>
            <a:ext cx="63066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2023 год-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198 943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2024 год-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53 474 290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год-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852 691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9242" y="1958964"/>
            <a:ext cx="106123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долга 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должен превышать утвержденный общий годовой объем доходов бюджета без учета утвержденного объема безвозмездных поступлений и (или) поступлений налоговых доходов по дополнительным нормативам отчислений. Предельный объем муниципального долга может быть не 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собственных доходов, если уровень безвозмездных поступлений не более 70%, а если безвозмездные поступления более 70%, то не боле 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собственных доходов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01236" y="951780"/>
            <a:ext cx="95836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- 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установленный Бюджетным кодексом Российской Федерации максимальный объем долговых обязательств, которые может принять на себя муниципальное образование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6827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35" y="2691829"/>
            <a:ext cx="7343365" cy="4014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54804" y="1212351"/>
            <a:ext cx="791218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ru-RU" alt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7030A0"/>
                </a:solidFill>
                <a:latin typeface="a_Albionic" panose="020B0903060703020204" pitchFamily="34" charset="-52"/>
                <a:cs typeface="Times New Roman" panose="02020603050405020304" pitchFamily="18" charset="0"/>
              </a:rPr>
              <a:t>Разработчиком презентации «Бюджет для граждан» является</a:t>
            </a:r>
          </a:p>
          <a:p>
            <a:r>
              <a:rPr lang="ru-RU" sz="1600" dirty="0">
                <a:solidFill>
                  <a:srgbClr val="7030A0"/>
                </a:solidFill>
                <a:latin typeface="a_Albionic" panose="020B0903060703020204" pitchFamily="34" charset="-52"/>
                <a:cs typeface="Times New Roman" panose="02020603050405020304" pitchFamily="18" charset="0"/>
              </a:rPr>
              <a:t>финансовое управления Администрации Дмитриевского района Курской области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финансового управления - Бушина И.А.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307500, Курская область,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Дмитриев, ул. Ленина, 44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Тел.факс471-50-22753, 22493, 21065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Dmitrievfin@mail.ru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понедельник-пятница с 8:00 до 17:00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 с 12:00 до 13:00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выходные: суббота, воскресенье</a:t>
            </a:r>
          </a:p>
        </p:txBody>
      </p:sp>
      <p:sp>
        <p:nvSpPr>
          <p:cNvPr id="4" name="Заголовок 1"/>
          <p:cNvSpPr>
            <a:spLocks noGrp="1"/>
          </p:cNvSpPr>
          <p:nvPr/>
        </p:nvSpPr>
        <p:spPr bwMode="auto">
          <a:xfrm>
            <a:off x="0" y="234242"/>
            <a:ext cx="12192000" cy="686761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latin typeface="a_Albionic" panose="020B0903060703020204" pitchFamily="34" charset="-52"/>
              </a:rPr>
              <a:t>Контактная информация </a:t>
            </a:r>
          </a:p>
        </p:txBody>
      </p:sp>
    </p:spTree>
    <p:extLst>
      <p:ext uri="{BB962C8B-B14F-4D97-AF65-F5344CB8AC3E}">
        <p14:creationId xmlns:p14="http://schemas.microsoft.com/office/powerpoint/2010/main" val="25978976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99" y="113016"/>
            <a:ext cx="10458635" cy="62876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88449" y="2559337"/>
            <a:ext cx="50035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latin typeface="a_Albionic" panose="020B0903060703020204" pitchFamily="34" charset="-52"/>
              </a:rPr>
              <a:t>  Спасибо</a:t>
            </a:r>
          </a:p>
          <a:p>
            <a:r>
              <a:rPr lang="ru-RU" sz="6000" dirty="0">
                <a:latin typeface="a_Albionic" panose="020B0903060703020204" pitchFamily="34" charset="-52"/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66852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68" y="734591"/>
            <a:ext cx="2720425" cy="1813617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/>
        </p:nvSpPr>
        <p:spPr bwMode="auto">
          <a:xfrm>
            <a:off x="0" y="151488"/>
            <a:ext cx="12192000" cy="640448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3200" dirty="0"/>
              <a:t>            </a:t>
            </a:r>
            <a:r>
              <a:rPr lang="ru-RU" sz="3200" dirty="0">
                <a:latin typeface="a_Albionic" panose="020B0903060703020204" pitchFamily="34" charset="-52"/>
              </a:rPr>
              <a:t>Крупные предприятия Дмитриевского района</a:t>
            </a:r>
            <a:endParaRPr lang="ru-RU" sz="3200" b="1" i="1" dirty="0">
              <a:solidFill>
                <a:srgbClr val="C00000"/>
              </a:solidFill>
              <a:latin typeface="a_Albionic" panose="020B0903060703020204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2351" y="1919844"/>
            <a:ext cx="5021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a_Albionic" panose="020B0903060703020204" pitchFamily="34" charset="-52"/>
              </a:rPr>
              <a:t>ООО </a:t>
            </a:r>
            <a:r>
              <a:rPr lang="ru-RU" sz="2400" dirty="0" err="1">
                <a:solidFill>
                  <a:srgbClr val="7030A0"/>
                </a:solidFill>
                <a:latin typeface="a_Albionic" panose="020B0903060703020204" pitchFamily="34" charset="-52"/>
              </a:rPr>
              <a:t>Агропромкомплектация</a:t>
            </a:r>
            <a:r>
              <a:rPr lang="ru-RU" sz="2400" dirty="0">
                <a:solidFill>
                  <a:srgbClr val="7030A0"/>
                </a:solidFill>
                <a:latin typeface="a_Albionic" panose="020B0903060703020204" pitchFamily="34" charset="-52"/>
              </a:rPr>
              <a:t> Курск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97891" y="1331840"/>
            <a:ext cx="4144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a_Albionic" panose="020B0903060703020204" pitchFamily="34" charset="-52"/>
              </a:rPr>
              <a:t>ЗАО </a:t>
            </a:r>
            <a:r>
              <a:rPr lang="ru-RU" sz="2400" dirty="0" err="1">
                <a:solidFill>
                  <a:srgbClr val="7030A0"/>
                </a:solidFill>
                <a:latin typeface="a_Albionic" panose="020B0903060703020204" pitchFamily="34" charset="-52"/>
              </a:rPr>
              <a:t>ДмитриевАгроИнвест</a:t>
            </a:r>
            <a:endParaRPr lang="ru-RU" sz="2400" dirty="0">
              <a:solidFill>
                <a:srgbClr val="7030A0"/>
              </a:solidFill>
              <a:latin typeface="a_Albionic" panose="020B09030607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81454" y="3675185"/>
            <a:ext cx="2698632" cy="5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a_Albionic" panose="020B0903060703020204" pitchFamily="34" charset="-52"/>
              </a:rPr>
              <a:t>ООО </a:t>
            </a:r>
            <a:r>
              <a:rPr lang="ru-RU" sz="3200" dirty="0" err="1">
                <a:solidFill>
                  <a:srgbClr val="7030A0"/>
                </a:solidFill>
                <a:latin typeface="a_Albionic" panose="020B0903060703020204" pitchFamily="34" charset="-52"/>
              </a:rPr>
              <a:t>Неварь</a:t>
            </a:r>
            <a:endParaRPr lang="ru-RU" sz="3200" dirty="0">
              <a:solidFill>
                <a:srgbClr val="7030A0"/>
              </a:solidFill>
              <a:latin typeface="a_Albionic" panose="020B0903060703020204" pitchFamily="34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7668" y="2548208"/>
            <a:ext cx="4258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работников 338 чел.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на 1 работника-58895,6 рублей.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2459" y="4465469"/>
            <a:ext cx="39569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работников 99 чел.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на 1 работника- 53 343,43 рублей.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94331" y="1970168"/>
            <a:ext cx="4402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работников 169 чел.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на 1 работника-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36 945,27 рублей.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97891" y="3446236"/>
            <a:ext cx="4387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a_Albionic" panose="020B0903060703020204" pitchFamily="34" charset="-52"/>
              </a:rPr>
              <a:t>ООО Агрокультура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97891" y="4260891"/>
            <a:ext cx="4258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работников 125 чел.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на 1 работника-51 865,3 рублей.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33" y="1038710"/>
            <a:ext cx="1686905" cy="16869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23" y="4140708"/>
            <a:ext cx="2438400" cy="223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60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4" y="2150320"/>
            <a:ext cx="4191000" cy="419100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/>
        </p:nvSpPr>
        <p:spPr bwMode="auto">
          <a:xfrm>
            <a:off x="0" y="125112"/>
            <a:ext cx="12192000" cy="640448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>
                <a:solidFill>
                  <a:srgbClr val="000000"/>
                </a:solidFill>
                <a:latin typeface="a_Albionic" panose="020B0903060703020204" pitchFamily="34" charset="-52"/>
              </a:rPr>
              <a:t>Социально-экономические показатели</a:t>
            </a:r>
            <a:endParaRPr lang="ru-RU" sz="3200" dirty="0">
              <a:latin typeface="a_Albionic" panose="020B0903060703020204" pitchFamily="3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64483" y="1002819"/>
            <a:ext cx="9463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a_Albionic" panose="020B0903060703020204" pitchFamily="34" charset="-52"/>
              </a:rPr>
              <a:t>Объем реализации сельскохозяйственной продукции собственного производства сельскохозяйственными организациями, тыс.руб.</a:t>
            </a:r>
            <a:endParaRPr lang="ru-RU" sz="2000" b="0" i="0" dirty="0">
              <a:solidFill>
                <a:srgbClr val="000000"/>
              </a:solidFill>
              <a:effectLst/>
              <a:latin typeface="a_Albionic" panose="020B0903060703020204" pitchFamily="34" charset="-52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747281168"/>
              </p:ext>
            </p:extLst>
          </p:nvPr>
        </p:nvGraphicFramePr>
        <p:xfrm>
          <a:off x="3640016" y="1529861"/>
          <a:ext cx="7359161" cy="4098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61905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60" y="4563836"/>
            <a:ext cx="5214202" cy="2299319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/>
        </p:nvSpPr>
        <p:spPr bwMode="auto">
          <a:xfrm>
            <a:off x="94204" y="114502"/>
            <a:ext cx="12192000" cy="686761"/>
          </a:xfrm>
          <a:prstGeom prst="rect">
            <a:avLst/>
          </a:prstGeom>
          <a:gradFill flip="none" rotWithShape="1">
            <a:gsLst>
              <a:gs pos="69400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>
                <a:solidFill>
                  <a:srgbClr val="000000"/>
                </a:solidFill>
                <a:latin typeface="a_Albionic" panose="020B0903060703020204" pitchFamily="34" charset="-52"/>
              </a:rPr>
              <a:t>Социально-экономические показатели</a:t>
            </a:r>
            <a:endParaRPr lang="ru-RU" sz="2800" dirty="0">
              <a:latin typeface="a_Albionic" panose="020B0903060703020204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9524" y="950065"/>
            <a:ext cx="94630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a_Albionic" panose="020B0903060703020204" pitchFamily="34" charset="-52"/>
              </a:rPr>
              <a:t>Среднемесячная номинальная начисленная заработная плата работников</a:t>
            </a:r>
            <a:endParaRPr lang="ru-RU" sz="2000" b="0" i="0" dirty="0">
              <a:solidFill>
                <a:srgbClr val="000000"/>
              </a:solidFill>
              <a:effectLst/>
              <a:latin typeface="a_Albionic" panose="020B0903060703020204" pitchFamily="34" charset="-52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324069"/>
              </p:ext>
            </p:extLst>
          </p:nvPr>
        </p:nvGraphicFramePr>
        <p:xfrm>
          <a:off x="651608" y="1350175"/>
          <a:ext cx="7832969" cy="3323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1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16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45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69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836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8649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2022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1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Заработная плата муниципальных служащих</a:t>
                      </a:r>
                      <a:endParaRPr lang="ru-RU" sz="1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33 578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34 585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35 908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8926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Заработная плата учителей</a:t>
                      </a:r>
                    </a:p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общеобразовательных учреждений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37 628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1583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Заработная плата учреждений культуры и</a:t>
                      </a:r>
                    </a:p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Искусства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37 628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8926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Заработная плата дошкольных</a:t>
                      </a:r>
                    </a:p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образовательных учреждений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37 628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1470">
                <a:tc>
                  <a:txBody>
                    <a:bodyPr/>
                    <a:lstStyle/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Заработная плата крупных и средних</a:t>
                      </a:r>
                    </a:p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предприятий и некоммерческих организаций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54 241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55 889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57 542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10085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14116</TotalTime>
  <Words>4971</Words>
  <Application>Microsoft Office PowerPoint</Application>
  <PresentationFormat>Широкоэкранный</PresentationFormat>
  <Paragraphs>1020</Paragraphs>
  <Slides>65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7" baseType="lpstr">
      <vt:lpstr>a_Albionic</vt:lpstr>
      <vt:lpstr>a_Alterna</vt:lpstr>
      <vt:lpstr>Arial</vt:lpstr>
      <vt:lpstr>Calibri</vt:lpstr>
      <vt:lpstr>Merriweather</vt:lpstr>
      <vt:lpstr>Segoe UI Semibold</vt:lpstr>
      <vt:lpstr>Tahoma</vt:lpstr>
      <vt:lpstr>Times New Roman</vt:lpstr>
      <vt:lpstr>Trebuchet MS</vt:lpstr>
      <vt:lpstr>Wingdings 3</vt:lpstr>
      <vt:lpstr>YS Text</vt:lpstr>
      <vt:lpstr>Грань</vt:lpstr>
      <vt:lpstr>БЮДЖЕТ ДЛЯ ГРАЖДАН</vt:lpstr>
      <vt:lpstr>Уважаемые жители Дмитриевского района Курской области!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Майорова Маша</dc:creator>
  <cp:lastModifiedBy>fin777</cp:lastModifiedBy>
  <cp:revision>848</cp:revision>
  <cp:lastPrinted>2022-11-17T10:05:33Z</cp:lastPrinted>
  <dcterms:created xsi:type="dcterms:W3CDTF">2017-05-15T04:15:41Z</dcterms:created>
  <dcterms:modified xsi:type="dcterms:W3CDTF">2022-11-21T12:19:40Z</dcterms:modified>
</cp:coreProperties>
</file>