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76" r:id="rId1"/>
  </p:sldMasterIdLst>
  <p:notesMasterIdLst>
    <p:notesMasterId r:id="rId36"/>
  </p:notesMasterIdLst>
  <p:sldIdLst>
    <p:sldId id="256" r:id="rId2"/>
    <p:sldId id="270" r:id="rId3"/>
    <p:sldId id="276" r:id="rId4"/>
    <p:sldId id="277" r:id="rId5"/>
    <p:sldId id="278" r:id="rId6"/>
    <p:sldId id="279" r:id="rId7"/>
    <p:sldId id="280" r:id="rId8"/>
    <p:sldId id="281" r:id="rId9"/>
    <p:sldId id="257" r:id="rId10"/>
    <p:sldId id="293" r:id="rId11"/>
    <p:sldId id="294" r:id="rId12"/>
    <p:sldId id="295" r:id="rId13"/>
    <p:sldId id="307" r:id="rId14"/>
    <p:sldId id="259" r:id="rId15"/>
    <p:sldId id="263" r:id="rId16"/>
    <p:sldId id="286" r:id="rId17"/>
    <p:sldId id="287" r:id="rId18"/>
    <p:sldId id="261" r:id="rId19"/>
    <p:sldId id="291" r:id="rId20"/>
    <p:sldId id="297" r:id="rId21"/>
    <p:sldId id="292" r:id="rId22"/>
    <p:sldId id="296" r:id="rId23"/>
    <p:sldId id="298" r:id="rId24"/>
    <p:sldId id="299" r:id="rId25"/>
    <p:sldId id="300" r:id="rId26"/>
    <p:sldId id="306" r:id="rId27"/>
    <p:sldId id="308" r:id="rId28"/>
    <p:sldId id="305" r:id="rId29"/>
    <p:sldId id="301" r:id="rId30"/>
    <p:sldId id="302" r:id="rId31"/>
    <p:sldId id="303" r:id="rId32"/>
    <p:sldId id="304" r:id="rId33"/>
    <p:sldId id="309" r:id="rId34"/>
    <p:sldId id="267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777" initials="f" lastIdx="1" clrIdx="0">
    <p:extLst>
      <p:ext uri="{19B8F6BF-5375-455C-9EA6-DF929625EA0E}">
        <p15:presenceInfo xmlns:p15="http://schemas.microsoft.com/office/powerpoint/2012/main" userId="fin77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B482DA"/>
    <a:srgbClr val="67F6F9"/>
    <a:srgbClr val="00FF00"/>
    <a:srgbClr val="0000FF"/>
    <a:srgbClr val="61D6FF"/>
    <a:srgbClr val="B44D4D"/>
    <a:srgbClr val="F3D4C2"/>
    <a:srgbClr val="D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81" autoAdjust="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1" cap="all" dirty="0" smtClean="0">
                <a:solidFill>
                  <a:srgbClr val="00B050"/>
                </a:solidFill>
                <a:effectLst>
                  <a:reflection blurRad="12700" stA="50000" endPos="50000" dist="4953" dir="5400000" sy="-100000"/>
                </a:effectLst>
              </a:rPr>
              <a:t>Структура доходов бюджета  в 2021 году</a:t>
            </a:r>
            <a:endParaRPr lang="ru-RU" dirty="0">
              <a:solidFill>
                <a:srgbClr val="00B050"/>
              </a:solidFill>
              <a:effectLst/>
            </a:endParaRPr>
          </a:p>
        </c:rich>
      </c:tx>
      <c:layout>
        <c:manualLayout>
          <c:xMode val="edge"/>
          <c:yMode val="edge"/>
          <c:x val="0.164990345004010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56445879216906E-2"/>
          <c:y val="0.13475446703276703"/>
          <c:w val="0.91486424633924024"/>
          <c:h val="0.648614222546001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План, тыс.руб.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446472596065251E-2"/>
                  <c:y val="-3.7469008514821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15490865355084E-3"/>
                  <c:y val="-5.0850797270115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841308974280223E-2"/>
                  <c:y val="-4.014536626588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123730.1</c:v>
                </c:pt>
                <c:pt idx="1">
                  <c:v>20569.599999999999</c:v>
                </c:pt>
                <c:pt idx="2" formatCode="0.0">
                  <c:v>392041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Факт, тыс.руб.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313599679270585E-2"/>
                  <c:y val="-2.141086200846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94458140998072E-2"/>
                  <c:y val="-5.0850797270115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051636217850279E-3"/>
                  <c:y val="-4.014536626588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142331.4</c:v>
                </c:pt>
                <c:pt idx="1">
                  <c:v>22591.9</c:v>
                </c:pt>
                <c:pt idx="2" formatCode="0.0">
                  <c:v>416373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0011856"/>
        <c:axId val="225474480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Ряд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</c:v>
                      </c:pt>
                      <c:pt idx="2">
                        <c:v>Безвозмездные поступления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3DChart>
      <c:catAx>
        <c:axId val="15001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474480"/>
        <c:crosses val="autoZero"/>
        <c:auto val="1"/>
        <c:lblAlgn val="ctr"/>
        <c:lblOffset val="100"/>
        <c:noMultiLvlLbl val="0"/>
      </c:catAx>
      <c:valAx>
        <c:axId val="22547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01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1448772062924868"/>
          <c:y val="0.24912162509274716"/>
          <c:w val="0.18478990639631204"/>
          <c:h val="0.102111069420501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187500000000001E-2"/>
          <c:y val="9.754686899933139E-2"/>
          <c:w val="0.56406250000000002"/>
          <c:h val="0.476450942639582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000000"/>
              </a:contourClr>
            </a:sp3d>
          </c:spPr>
          <c:explosion val="53"/>
          <c:dPt>
            <c:idx val="0"/>
            <c:bubble3D val="0"/>
            <c:spPr>
              <a:solidFill>
                <a:srgbClr val="67F6F9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artDeco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6"/>
            <c:spPr>
              <a:solidFill>
                <a:srgbClr val="00FF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artDeco"/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Лист1!$A$2:$A$5</c15:sqref>
                  </c15:fullRef>
                </c:ext>
              </c:extLst>
              <c:f>Лист1!$A$2:$A$3</c:f>
              <c:strCache>
                <c:ptCount val="2"/>
                <c:pt idx="0">
                  <c:v>Культура- 37 124,9 тыс.руб.</c:v>
                </c:pt>
                <c:pt idx="1">
                  <c:v>Другие вопросы в области культуры и кинемотографии -                       8 290,4 тыс.руб.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Лист1!$B$2:$B$5</c15:sqref>
                  </c15:fullRef>
                </c:ext>
              </c:extLst>
              <c:f>Лист1!$B$2:$B$3</c:f>
              <c:numCache>
                <c:formatCode>0.0%</c:formatCode>
                <c:ptCount val="2"/>
                <c:pt idx="0">
                  <c:v>0.81699999999999995</c:v>
                </c:pt>
                <c:pt idx="1">
                  <c:v>0.183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55575715126413261"/>
          <c:w val="1"/>
          <c:h val="0.318300838788689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764078399552775E-3"/>
          <c:y val="0.11496038047388264"/>
          <c:w val="0.7006424308238679"/>
          <c:h val="0.763889286566451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rgbClr val="FF00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8"/>
            <c:spPr>
              <a:solidFill>
                <a:srgbClr val="67F6F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5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199693855412361E-2"/>
                  <c:y val="-3.78588179261788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195905463893507E-2"/>
                  <c:y val="-2.83577463078825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Лист1!$A$2:$A$5</c15:sqref>
                  </c15:fullRef>
                </c:ext>
              </c:extLst>
              <c:f>Лист1!$A$2:$A$4</c:f>
              <c:strCache>
                <c:ptCount val="3"/>
                <c:pt idx="0">
                  <c:v>Транспорт-960,0  тыс.руб.</c:v>
                </c:pt>
                <c:pt idx="1">
                  <c:v>Дорожное хозяйство (дорожные фонды)-24 922,5 тыс.руб.</c:v>
                </c:pt>
                <c:pt idx="2">
                  <c:v>Другие вопросы в области национальной экономики-668,0 тыс.руб.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Лист1!$B$2:$B$5</c15:sqref>
                  </c15:fullRef>
                </c:ext>
              </c:extLst>
              <c:f>Лист1!$B$2:$B$4</c:f>
              <c:numCache>
                <c:formatCode>0.0%</c:formatCode>
                <c:ptCount val="3"/>
                <c:pt idx="0">
                  <c:v>3.5999999999999997E-2</c:v>
                </c:pt>
                <c:pt idx="1">
                  <c:v>0.93899999999999995</c:v>
                </c:pt>
                <c:pt idx="2">
                  <c:v>2.5000000000000001E-2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76514717932504"/>
          <c:y val="5.4741509584029256E-2"/>
          <c:w val="0.39806431896079381"/>
          <c:h val="0.945258490415970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812131367463906"/>
          <c:y val="0.13744795168314439"/>
          <c:w val="0.71140158905464912"/>
          <c:h val="0.380865468580625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rgbClr val="67F6F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7"/>
            <c:spPr>
              <a:solidFill>
                <a:srgbClr val="00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00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B482D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Пенсионное обеспечение-1 141,4 тыс.руб.</c:v>
                </c:pt>
                <c:pt idx="1">
                  <c:v>Социальное обеспечение населения-                   12 297,1 тыс.руб.</c:v>
                </c:pt>
                <c:pt idx="2">
                  <c:v>Охрана семьи и детсва-31 232,2 тыс.руб.</c:v>
                </c:pt>
                <c:pt idx="3">
                  <c:v>Другие вопросы в области социальной политики-2 950,4 тыс.руб.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2.4</c:v>
                </c:pt>
                <c:pt idx="1">
                  <c:v>25.8</c:v>
                </c:pt>
                <c:pt idx="2">
                  <c:v>65.599999999999994</c:v>
                </c:pt>
                <c:pt idx="3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89272995748778"/>
          <c:y val="0.64413493537121769"/>
          <c:w val="0.4981814285989522"/>
          <c:h val="0.324637830827778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/>
              <a:t>Налоговые</a:t>
            </a:r>
            <a:r>
              <a:rPr lang="ru-RU" sz="2800" baseline="0" dirty="0" smtClean="0"/>
              <a:t> доходы</a:t>
            </a:r>
          </a:p>
        </c:rich>
      </c:tx>
      <c:layout/>
      <c:overlay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ПЛАН, тыс.руб.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3508641986582673E-2"/>
                  <c:y val="-5.9515897603686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508641986582673E-2"/>
                  <c:y val="-4.869482531210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105185191949662E-2"/>
                  <c:y val="-5.6810629530791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8362139955275578E-3"/>
                  <c:y val="-1.893687651026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107291</c:v>
                </c:pt>
                <c:pt idx="1">
                  <c:v>11184</c:v>
                </c:pt>
                <c:pt idx="2" formatCode="General">
                  <c:v>3421.9</c:v>
                </c:pt>
                <c:pt idx="3" formatCode="General">
                  <c:v>1833.3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ФАКТ,тыс.руб.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8362139955275578E-3"/>
                  <c:y val="-4.5989557239212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64312758479364E-2"/>
                  <c:y val="-5.6810629530791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508641986582559E-2"/>
                  <c:y val="-5.6810629530791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643127584793699E-2"/>
                  <c:y val="-3.5168484947632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125154</c:v>
                </c:pt>
                <c:pt idx="1">
                  <c:v>11398.7</c:v>
                </c:pt>
                <c:pt idx="2">
                  <c:v>3964.4</c:v>
                </c:pt>
                <c:pt idx="3">
                  <c:v>1814.3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5475264"/>
        <c:axId val="225475656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4"/>
                      <c:pt idx="0">
                        <c:v>НДФЛ</c:v>
                      </c:pt>
                      <c:pt idx="1">
                        <c:v>АКЦИЗЫ</c:v>
                      </c:pt>
                      <c:pt idx="2">
                        <c:v>Налог на совокупный доход</c:v>
                      </c:pt>
                      <c:pt idx="3">
                        <c:v>Государственная пошлина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3DChart>
      <c:catAx>
        <c:axId val="22547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475656"/>
        <c:crosses val="autoZero"/>
        <c:auto val="1"/>
        <c:lblAlgn val="ctr"/>
        <c:lblOffset val="100"/>
        <c:noMultiLvlLbl val="0"/>
      </c:catAx>
      <c:valAx>
        <c:axId val="225475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47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70C0"/>
                </a:solidFill>
              </a:rPr>
              <a:t>Неналоговые</a:t>
            </a:r>
            <a:r>
              <a:rPr lang="ru-RU" baseline="0" dirty="0" smtClean="0">
                <a:solidFill>
                  <a:srgbClr val="0070C0"/>
                </a:solidFill>
              </a:rPr>
              <a:t> доходы</a:t>
            </a:r>
          </a:p>
        </c:rich>
      </c:tx>
      <c:layout>
        <c:manualLayout>
          <c:xMode val="edge"/>
          <c:yMode val="edge"/>
          <c:x val="0.34937881397637793"/>
          <c:y val="4.4531247260627016E-2"/>
        </c:manualLayout>
      </c:layout>
      <c:overlay val="0"/>
      <c:spPr>
        <a:solidFill>
          <a:srgbClr val="67F6F9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ПЛАН, тыс.руб.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488916496350843E-2"/>
                  <c:y val="-2.2346001737240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7136017193840407E-3"/>
                  <c:y val="-2.2346001737240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039546050284603E-2"/>
                  <c:y val="-1.241444540957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9382869424171349E-3"/>
                  <c:y val="-2.2346001737240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3259443309006646E-3"/>
                  <c:y val="-1.9863112655324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Доходы от оказания платных услуг</c:v>
                </c:pt>
                <c:pt idx="2">
                  <c:v>Доходы от продажи материальных и нематериальных активов</c:v>
                </c:pt>
                <c:pt idx="3">
                  <c:v>Платежи при использовании природными ресурсами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11093.9</c:v>
                </c:pt>
                <c:pt idx="1">
                  <c:v>5719.1</c:v>
                </c:pt>
                <c:pt idx="2" formatCode="0.0">
                  <c:v>3113</c:v>
                </c:pt>
                <c:pt idx="3">
                  <c:v>288.7</c:v>
                </c:pt>
                <c:pt idx="4" formatCode="0.0">
                  <c:v>355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ФАКТ, тыс.руб.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528462546635396E-2"/>
                  <c:y val="-1.241444540957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427203438767977E-2"/>
                  <c:y val="-1.241444540957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39546050284551E-2"/>
                  <c:y val="-1.4897334491493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528462546635396E-2"/>
                  <c:y val="-1.9863112655324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590175604218055E-2"/>
                  <c:y val="-1.9863112655324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Доходы от оказания платных услуг</c:v>
                </c:pt>
                <c:pt idx="2">
                  <c:v>Доходы от продажи материальных и нематериальных активов</c:v>
                </c:pt>
                <c:pt idx="3">
                  <c:v>Платежи при использовании природными ресурсами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12377.3</c:v>
                </c:pt>
                <c:pt idx="1">
                  <c:v>6161.4</c:v>
                </c:pt>
                <c:pt idx="2">
                  <c:v>3163.1</c:v>
                </c:pt>
                <c:pt idx="3">
                  <c:v>288.7</c:v>
                </c:pt>
                <c:pt idx="4">
                  <c:v>630.20000000000005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5476440"/>
        <c:axId val="225477224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Ряд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5"/>
                      <c:pt idx="0">
                        <c:v>Доходы от использования имущества</c:v>
                      </c:pt>
                      <c:pt idx="1">
                        <c:v>Доходы от оказания платных услуг</c:v>
                      </c:pt>
                      <c:pt idx="2">
                        <c:v>Доходы от продажи материальных и нематериальных активов</c:v>
                      </c:pt>
                      <c:pt idx="3">
                        <c:v>Платежи при использовании природными ресурсами</c:v>
                      </c:pt>
                      <c:pt idx="4">
                        <c:v>Штрафы, санкции, возмещение ущерба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22547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477224"/>
        <c:crosses val="autoZero"/>
        <c:auto val="1"/>
        <c:lblAlgn val="ctr"/>
        <c:lblOffset val="100"/>
        <c:noMultiLvlLbl val="0"/>
      </c:catAx>
      <c:valAx>
        <c:axId val="22547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476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</a:rPr>
              <a:t>Безвозмездные</a:t>
            </a:r>
            <a:r>
              <a:rPr lang="ru-RU" baseline="0" dirty="0" smtClean="0">
                <a:solidFill>
                  <a:schemeClr val="tx1"/>
                </a:solidFill>
              </a:rPr>
              <a:t> поступления</a:t>
            </a:r>
          </a:p>
        </c:rich>
      </c:tx>
      <c:layout>
        <c:manualLayout>
          <c:xMode val="edge"/>
          <c:yMode val="edge"/>
          <c:x val="0.33966520307054709"/>
          <c:y val="4.9497078108757975E-2"/>
        </c:manualLayout>
      </c:layout>
      <c:overlay val="0"/>
      <c:spPr>
        <a:solidFill>
          <a:srgbClr val="00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ПЛАН, тыс.руб.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488916496350843E-2"/>
                  <c:y val="-2.2346001737240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7136017193840407E-3"/>
                  <c:y val="-2.2346001737240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039546050284603E-2"/>
                  <c:y val="-1.241444540957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9382869424171349E-3"/>
                  <c:y val="-2.2346001737240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3259443309006646E-3"/>
                  <c:y val="-1.9863112655324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219224.9</c:v>
                </c:pt>
                <c:pt idx="1">
                  <c:v>167749.29999999999</c:v>
                </c:pt>
                <c:pt idx="2" formatCode="0.0">
                  <c:v>3924.7</c:v>
                </c:pt>
                <c:pt idx="3">
                  <c:v>2813.1</c:v>
                </c:pt>
                <c:pt idx="4" formatCode="0.0">
                  <c:v>476.3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ФАКТ, тыс.руб.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528462546635396E-2"/>
                  <c:y val="-1.241444540957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427203438767977E-2"/>
                  <c:y val="-1.241444540957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39546050284551E-2"/>
                  <c:y val="-1.4897334491493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528462546635396E-2"/>
                  <c:y val="-1.9863112655324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590175604218055E-2"/>
                  <c:y val="-1.9863112655324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231323.3</c:v>
                </c:pt>
                <c:pt idx="1">
                  <c:v>180205.6</c:v>
                </c:pt>
                <c:pt idx="2">
                  <c:v>3924.7</c:v>
                </c:pt>
                <c:pt idx="3">
                  <c:v>2572.8000000000002</c:v>
                </c:pt>
                <c:pt idx="4">
                  <c:v>494.1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0785456"/>
        <c:axId val="230786240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Ряд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5"/>
                      <c:pt idx="0">
                        <c:v>Субвенции</c:v>
                      </c:pt>
                      <c:pt idx="1">
                        <c:v>Субсидии</c:v>
                      </c:pt>
                      <c:pt idx="2">
                        <c:v>Дотации</c:v>
                      </c:pt>
                      <c:pt idx="3">
                        <c:v>Иные межбюджетные трансферты</c:v>
                      </c:pt>
                      <c:pt idx="4">
                        <c:v>Прочие безвозмездные поступления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23078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786240"/>
        <c:crosses val="autoZero"/>
        <c:auto val="1"/>
        <c:lblAlgn val="ctr"/>
        <c:lblOffset val="100"/>
        <c:noMultiLvlLbl val="0"/>
      </c:catAx>
      <c:valAx>
        <c:axId val="23078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78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064778477095761E-2"/>
          <c:y val="8.9777317009138616E-2"/>
          <c:w val="0.84842995169082125"/>
          <c:h val="0.743206342508901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67F6F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физ. Лиц</c:v>
                </c:pt>
                <c:pt idx="1">
                  <c:v>Акцизы на нефтепродукты</c:v>
                </c:pt>
                <c:pt idx="2">
                  <c:v>Налоги на совокуп.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87.9</c:v>
                </c:pt>
                <c:pt idx="1">
                  <c:v>8</c:v>
                </c:pt>
                <c:pt idx="2" formatCode="General">
                  <c:v>2.8</c:v>
                </c:pt>
                <c:pt idx="3" formatCode="General">
                  <c:v>1.3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62043409211226E-2"/>
          <c:y val="0.14032556867915894"/>
          <c:w val="0.56639691875466325"/>
          <c:h val="0.688462175304309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FF00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00CC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1.4822657490735917E-2"/>
                  <c:y val="-1.80171160575874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375860243515088"/>
                  <c:y val="-9.7807201455474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164107993647432"/>
                  <c:y val="-6.4346843062812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4700899947061939E-2"/>
                  <c:y val="-0.12097206495808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0465854949708759E-2"/>
                  <c:y val="-0.14671080218321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Безопасность</c:v>
                </c:pt>
                <c:pt idx="2">
                  <c:v>Дорожное хозяйство</c:v>
                </c:pt>
                <c:pt idx="3">
                  <c:v>Жилищно-коммунальное хозяйство</c:v>
                </c:pt>
                <c:pt idx="4">
                  <c:v>Образование и молодежная политика</c:v>
                </c:pt>
                <c:pt idx="5">
                  <c:v>Культура</c:v>
                </c:pt>
                <c:pt idx="6">
                  <c:v>Социальные выплаты</c:v>
                </c:pt>
                <c:pt idx="7">
                  <c:v>Массовый спорт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8.8000000000000007</c:v>
                </c:pt>
                <c:pt idx="1">
                  <c:v>0.6</c:v>
                </c:pt>
                <c:pt idx="2">
                  <c:v>7.8</c:v>
                </c:pt>
                <c:pt idx="3" formatCode="0.0">
                  <c:v>6</c:v>
                </c:pt>
                <c:pt idx="4">
                  <c:v>56.6</c:v>
                </c:pt>
                <c:pt idx="5">
                  <c:v>8.1</c:v>
                </c:pt>
                <c:pt idx="6">
                  <c:v>9.9</c:v>
                </c:pt>
                <c:pt idx="7">
                  <c:v>0.1</c:v>
                </c:pt>
                <c:pt idx="8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65902000589244E-2"/>
          <c:y val="0.13110481806867458"/>
          <c:w val="0.55488653103395402"/>
          <c:h val="0.696608384302450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FF00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00CC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7"/>
              <c:layout>
                <c:manualLayout>
                  <c:x val="-2.8703229113275282E-2"/>
                  <c:y val="-0.1286936861256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6360840594566816E-2"/>
                  <c:y val="-0.11325044379054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5185854962823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Безопасность</c:v>
                </c:pt>
                <c:pt idx="2">
                  <c:v>Дорожное хозяйство</c:v>
                </c:pt>
                <c:pt idx="3">
                  <c:v>Жилищно-коммунальное хозяйство</c:v>
                </c:pt>
                <c:pt idx="4">
                  <c:v>Образование и молодежная политика</c:v>
                </c:pt>
                <c:pt idx="5">
                  <c:v>Культура</c:v>
                </c:pt>
                <c:pt idx="6">
                  <c:v>Социальные выплаты</c:v>
                </c:pt>
                <c:pt idx="7">
                  <c:v>Массовый спорт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6.7</c:v>
                </c:pt>
                <c:pt idx="1">
                  <c:v>0.5</c:v>
                </c:pt>
                <c:pt idx="2">
                  <c:v>5.2</c:v>
                </c:pt>
                <c:pt idx="3" formatCode="0.0">
                  <c:v>2</c:v>
                </c:pt>
                <c:pt idx="4">
                  <c:v>65.8</c:v>
                </c:pt>
                <c:pt idx="5">
                  <c:v>8.8000000000000007</c:v>
                </c:pt>
                <c:pt idx="6">
                  <c:v>9.4</c:v>
                </c:pt>
                <c:pt idx="7">
                  <c:v>0.1</c:v>
                </c:pt>
                <c:pt idx="8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8"/>
            <c:spPr>
              <a:solidFill>
                <a:srgbClr val="FF00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7"/>
            <c:spPr>
              <a:solidFill>
                <a:srgbClr val="67F6F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9"/>
            <c:spPr>
              <a:solidFill>
                <a:srgbClr val="0033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8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образование- 120 851,1 тыс.руб.</c:v>
                </c:pt>
                <c:pt idx="1">
                  <c:v>Общее образование-191 637,8 тыс.руб.</c:v>
                </c:pt>
                <c:pt idx="2">
                  <c:v>Дополнительно образование-17 075,6 тыс.руб.</c:v>
                </c:pt>
                <c:pt idx="3">
                  <c:v>Молодежная политика и оздоровление детей-  1 723,1 тыс.руб.</c:v>
                </c:pt>
                <c:pt idx="4">
                  <c:v>Другие вопросы в области образования-               7 634,4 тыс.руб.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35.700000000000003</c:v>
                </c:pt>
                <c:pt idx="1">
                  <c:v>56.5</c:v>
                </c:pt>
                <c:pt idx="2" formatCode="0.0">
                  <c:v>5</c:v>
                </c:pt>
                <c:pt idx="3">
                  <c:v>0.5</c:v>
                </c:pt>
                <c:pt idx="4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86660707830716"/>
          <c:y val="0.5373331355790254"/>
          <c:w val="0.89913339292169281"/>
          <c:h val="0.39226171897194323"/>
        </c:manualLayout>
      </c:layout>
      <c:overlay val="0"/>
      <c:spPr>
        <a:noFill/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plosion val="10"/>
            <c:spPr>
              <a:gradFill flip="none" rotWithShape="1">
                <a:gsLst>
                  <a:gs pos="0">
                    <a:srgbClr val="61D6FF">
                      <a:shade val="30000"/>
                      <a:satMod val="115000"/>
                    </a:srgbClr>
                  </a:gs>
                  <a:gs pos="50000">
                    <a:srgbClr val="61D6FF">
                      <a:shade val="67500"/>
                      <a:satMod val="115000"/>
                    </a:srgbClr>
                  </a:gs>
                  <a:gs pos="100000">
                    <a:srgbClr val="61D6FF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B482DA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Лист1!$A$2:$A$5</c15:sqref>
                  </c15:fullRef>
                </c:ext>
              </c:extLst>
              <c:f>Лист1!$A$2:$A$3</c:f>
              <c:strCache>
                <c:ptCount val="2"/>
                <c:pt idx="0">
                  <c:v>Массовый спорт 2020 год,тыс.руб.</c:v>
                </c:pt>
                <c:pt idx="1">
                  <c:v>Массовый спорт 2021 год,тыс.руб.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Лист1!$B$2:$B$5</c15:sqref>
                  </c15:fullRef>
                </c:ext>
              </c:extLst>
              <c:f>Лист1!$B$2:$B$3</c:f>
              <c:numCache>
                <c:formatCode>General</c:formatCode>
                <c:ptCount val="2"/>
                <c:pt idx="0" formatCode="0.0">
                  <c:v>250</c:v>
                </c:pt>
                <c:pt idx="1">
                  <c:v>350.6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88320"/>
        <c:axId val="227488712"/>
      </c:barChart>
      <c:catAx>
        <c:axId val="22748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488712"/>
        <c:crosses val="autoZero"/>
        <c:auto val="1"/>
        <c:lblAlgn val="ctr"/>
        <c:lblOffset val="100"/>
        <c:noMultiLvlLbl val="0"/>
      </c:catAx>
      <c:valAx>
        <c:axId val="227488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48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88278-0F3E-4907-941C-F527C61D946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D9EB8F3-6A46-4C9E-B37A-224F0B515C7C}">
      <dgm:prSet phldrT="[Текст]" custT="1"/>
      <dgm:spPr>
        <a:solidFill>
          <a:srgbClr val="0000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Доходы, тыс.руб.</a:t>
          </a:r>
        </a:p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581296,3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B9609-0DE3-44E5-AB2B-916976081A80}" type="parTrans" cxnId="{981C171E-DA64-44E9-BBD0-730317CD727A}">
      <dgm:prSet/>
      <dgm:spPr/>
      <dgm:t>
        <a:bodyPr/>
        <a:lstStyle/>
        <a:p>
          <a:endParaRPr lang="ru-RU"/>
        </a:p>
      </dgm:t>
    </dgm:pt>
    <dgm:pt modelId="{9B776DA8-19C9-4668-8D9E-3D559A038CD7}" type="sibTrans" cxnId="{981C171E-DA64-44E9-BBD0-730317CD727A}">
      <dgm:prSet/>
      <dgm:spPr/>
      <dgm:t>
        <a:bodyPr/>
        <a:lstStyle/>
        <a:p>
          <a:endParaRPr lang="ru-RU"/>
        </a:p>
      </dgm:t>
    </dgm:pt>
    <dgm:pt modelId="{4B5875CF-66E8-4057-8728-E81A1905EB5D}">
      <dgm:prSet phldrT="[Текст]" custT="1"/>
      <dgm:spPr>
        <a:solidFill>
          <a:srgbClr val="0000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Расходы, тыс.руб.</a:t>
          </a:r>
        </a:p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514718,9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97C28-52C3-44F6-B231-48ED16A1C23E}" type="parTrans" cxnId="{FAD48B5C-52CB-4DFD-88A0-CAC744F39EF7}">
      <dgm:prSet/>
      <dgm:spPr/>
      <dgm:t>
        <a:bodyPr/>
        <a:lstStyle/>
        <a:p>
          <a:endParaRPr lang="ru-RU"/>
        </a:p>
      </dgm:t>
    </dgm:pt>
    <dgm:pt modelId="{5454C986-82FB-423C-ACFF-3819F78A83E8}" type="sibTrans" cxnId="{FAD48B5C-52CB-4DFD-88A0-CAC744F39EF7}">
      <dgm:prSet/>
      <dgm:spPr/>
      <dgm:t>
        <a:bodyPr/>
        <a:lstStyle/>
        <a:p>
          <a:endParaRPr lang="ru-RU"/>
        </a:p>
      </dgm:t>
    </dgm:pt>
    <dgm:pt modelId="{4F3AF85F-F7B7-4CBF-9AF2-8E097A08FFF2}">
      <dgm:prSet phldrT="[Текст]" custT="1"/>
      <dgm:spPr>
        <a:solidFill>
          <a:srgbClr val="0000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Профицит, тыс.руб.</a:t>
          </a:r>
        </a:p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66 577,4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BC976-81D5-43AF-A394-8F98BE4B5AA4}" type="parTrans" cxnId="{E10ADD29-2298-4DF4-93E3-049C9D2FC1D1}">
      <dgm:prSet/>
      <dgm:spPr/>
      <dgm:t>
        <a:bodyPr/>
        <a:lstStyle/>
        <a:p>
          <a:endParaRPr lang="ru-RU"/>
        </a:p>
      </dgm:t>
    </dgm:pt>
    <dgm:pt modelId="{D1E8F030-833D-4078-8DA7-550A5FB5B75A}" type="sibTrans" cxnId="{E10ADD29-2298-4DF4-93E3-049C9D2FC1D1}">
      <dgm:prSet/>
      <dgm:spPr/>
      <dgm:t>
        <a:bodyPr/>
        <a:lstStyle/>
        <a:p>
          <a:endParaRPr lang="ru-RU"/>
        </a:p>
      </dgm:t>
    </dgm:pt>
    <dgm:pt modelId="{2186753A-44F8-41C9-B331-56516E6C0AFB}" type="pres">
      <dgm:prSet presAssocID="{15988278-0F3E-4907-941C-F527C61D9464}" presName="CompostProcess" presStyleCnt="0">
        <dgm:presLayoutVars>
          <dgm:dir/>
          <dgm:resizeHandles val="exact"/>
        </dgm:presLayoutVars>
      </dgm:prSet>
      <dgm:spPr/>
    </dgm:pt>
    <dgm:pt modelId="{3DB8A7D9-EF23-4810-B165-7F4CD47529A4}" type="pres">
      <dgm:prSet presAssocID="{15988278-0F3E-4907-941C-F527C61D9464}" presName="arrow" presStyleLbl="bgShp" presStyleIdx="0" presStyleCnt="1"/>
      <dgm:spPr/>
    </dgm:pt>
    <dgm:pt modelId="{133E58BB-1949-4C56-BD5F-0E1D39D57DD0}" type="pres">
      <dgm:prSet presAssocID="{15988278-0F3E-4907-941C-F527C61D9464}" presName="linearProcess" presStyleCnt="0"/>
      <dgm:spPr/>
    </dgm:pt>
    <dgm:pt modelId="{EC16CABB-6487-46A1-921A-F7FB10686B74}" type="pres">
      <dgm:prSet presAssocID="{DD9EB8F3-6A46-4C9E-B37A-224F0B515C7C}" presName="textNode" presStyleLbl="node1" presStyleIdx="0" presStyleCnt="3" custLinFactNeighborY="-1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DBC67-A173-4C8E-85C5-F63AB982F097}" type="pres">
      <dgm:prSet presAssocID="{9B776DA8-19C9-4668-8D9E-3D559A038CD7}" presName="sibTrans" presStyleCnt="0"/>
      <dgm:spPr/>
    </dgm:pt>
    <dgm:pt modelId="{2D594F79-9ECE-4A6A-8231-A33D4ECB5886}" type="pres">
      <dgm:prSet presAssocID="{4B5875CF-66E8-4057-8728-E81A1905EB5D}" presName="textNode" presStyleLbl="node1" presStyleIdx="1" presStyleCnt="3" custLinFactNeighborX="-6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B2FA7-9EF6-4A11-AE6B-29D161477A26}" type="pres">
      <dgm:prSet presAssocID="{5454C986-82FB-423C-ACFF-3819F78A83E8}" presName="sibTrans" presStyleCnt="0"/>
      <dgm:spPr/>
    </dgm:pt>
    <dgm:pt modelId="{3E0CFABE-1B69-455B-8F20-D43A5D8C82FA}" type="pres">
      <dgm:prSet presAssocID="{4F3AF85F-F7B7-4CBF-9AF2-8E097A08FFF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1C171E-DA64-44E9-BBD0-730317CD727A}" srcId="{15988278-0F3E-4907-941C-F527C61D9464}" destId="{DD9EB8F3-6A46-4C9E-B37A-224F0B515C7C}" srcOrd="0" destOrd="0" parTransId="{C93B9609-0DE3-44E5-AB2B-916976081A80}" sibTransId="{9B776DA8-19C9-4668-8D9E-3D559A038CD7}"/>
    <dgm:cxn modelId="{E10ADD29-2298-4DF4-93E3-049C9D2FC1D1}" srcId="{15988278-0F3E-4907-941C-F527C61D9464}" destId="{4F3AF85F-F7B7-4CBF-9AF2-8E097A08FFF2}" srcOrd="2" destOrd="0" parTransId="{4BBBC976-81D5-43AF-A394-8F98BE4B5AA4}" sibTransId="{D1E8F030-833D-4078-8DA7-550A5FB5B75A}"/>
    <dgm:cxn modelId="{3B0C40D1-046F-4EEB-A645-F4CE4D9CF70A}" type="presOf" srcId="{4B5875CF-66E8-4057-8728-E81A1905EB5D}" destId="{2D594F79-9ECE-4A6A-8231-A33D4ECB5886}" srcOrd="0" destOrd="0" presId="urn:microsoft.com/office/officeart/2005/8/layout/hProcess9"/>
    <dgm:cxn modelId="{13F011EF-64B5-4786-BEF6-E7C7C377047A}" type="presOf" srcId="{DD9EB8F3-6A46-4C9E-B37A-224F0B515C7C}" destId="{EC16CABB-6487-46A1-921A-F7FB10686B74}" srcOrd="0" destOrd="0" presId="urn:microsoft.com/office/officeart/2005/8/layout/hProcess9"/>
    <dgm:cxn modelId="{FAD48B5C-52CB-4DFD-88A0-CAC744F39EF7}" srcId="{15988278-0F3E-4907-941C-F527C61D9464}" destId="{4B5875CF-66E8-4057-8728-E81A1905EB5D}" srcOrd="1" destOrd="0" parTransId="{20697C28-52C3-44F6-B231-48ED16A1C23E}" sibTransId="{5454C986-82FB-423C-ACFF-3819F78A83E8}"/>
    <dgm:cxn modelId="{63AE31FF-AB83-453C-A3C4-FF0819C09154}" type="presOf" srcId="{4F3AF85F-F7B7-4CBF-9AF2-8E097A08FFF2}" destId="{3E0CFABE-1B69-455B-8F20-D43A5D8C82FA}" srcOrd="0" destOrd="0" presId="urn:microsoft.com/office/officeart/2005/8/layout/hProcess9"/>
    <dgm:cxn modelId="{675B4F1B-1DF3-4ACF-987A-16DCCA9D33F4}" type="presOf" srcId="{15988278-0F3E-4907-941C-F527C61D9464}" destId="{2186753A-44F8-41C9-B331-56516E6C0AFB}" srcOrd="0" destOrd="0" presId="urn:microsoft.com/office/officeart/2005/8/layout/hProcess9"/>
    <dgm:cxn modelId="{A4733B5A-948E-4FD8-B4D8-9333DF1ACE65}" type="presParOf" srcId="{2186753A-44F8-41C9-B331-56516E6C0AFB}" destId="{3DB8A7D9-EF23-4810-B165-7F4CD47529A4}" srcOrd="0" destOrd="0" presId="urn:microsoft.com/office/officeart/2005/8/layout/hProcess9"/>
    <dgm:cxn modelId="{996104C6-6318-4947-9A93-1CDB771C4F14}" type="presParOf" srcId="{2186753A-44F8-41C9-B331-56516E6C0AFB}" destId="{133E58BB-1949-4C56-BD5F-0E1D39D57DD0}" srcOrd="1" destOrd="0" presId="urn:microsoft.com/office/officeart/2005/8/layout/hProcess9"/>
    <dgm:cxn modelId="{CFC34E89-4019-4F4C-BF66-CB9078A6D927}" type="presParOf" srcId="{133E58BB-1949-4C56-BD5F-0E1D39D57DD0}" destId="{EC16CABB-6487-46A1-921A-F7FB10686B74}" srcOrd="0" destOrd="0" presId="urn:microsoft.com/office/officeart/2005/8/layout/hProcess9"/>
    <dgm:cxn modelId="{0AE70C01-BC6F-4CDE-8744-4812947AFCDE}" type="presParOf" srcId="{133E58BB-1949-4C56-BD5F-0E1D39D57DD0}" destId="{AD9DBC67-A173-4C8E-85C5-F63AB982F097}" srcOrd="1" destOrd="0" presId="urn:microsoft.com/office/officeart/2005/8/layout/hProcess9"/>
    <dgm:cxn modelId="{645F0980-ADF0-42FE-B098-F66EA057648F}" type="presParOf" srcId="{133E58BB-1949-4C56-BD5F-0E1D39D57DD0}" destId="{2D594F79-9ECE-4A6A-8231-A33D4ECB5886}" srcOrd="2" destOrd="0" presId="urn:microsoft.com/office/officeart/2005/8/layout/hProcess9"/>
    <dgm:cxn modelId="{5453F3E7-427C-4AAF-B495-67103909B032}" type="presParOf" srcId="{133E58BB-1949-4C56-BD5F-0E1D39D57DD0}" destId="{BAFB2FA7-9EF6-4A11-AE6B-29D161477A26}" srcOrd="3" destOrd="0" presId="urn:microsoft.com/office/officeart/2005/8/layout/hProcess9"/>
    <dgm:cxn modelId="{E0E3C470-E9C3-4012-AB3B-A9BE0A520971}" type="presParOf" srcId="{133E58BB-1949-4C56-BD5F-0E1D39D57DD0}" destId="{3E0CFABE-1B69-455B-8F20-D43A5D8C82F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B9174-8041-4EFB-A13A-0B7BC081D4F2}" type="doc">
      <dgm:prSet loTypeId="urn:microsoft.com/office/officeart/2005/8/layout/radial6" loCatId="cycle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4549659-CB23-4B03-9914-10112DC4A1B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Муниципальные программы  муниципального образования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Дмитриевский муниципальный район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D554C80-3E5B-4D4C-8CC0-50DC4355DBF8}" type="parTrans" cxnId="{3CB09D16-E584-4B84-937E-E136475BB564}">
      <dgm:prSet/>
      <dgm:spPr/>
      <dgm:t>
        <a:bodyPr/>
        <a:lstStyle/>
        <a:p>
          <a:endParaRPr lang="ru-RU"/>
        </a:p>
      </dgm:t>
    </dgm:pt>
    <dgm:pt modelId="{FD2206F6-700F-45EE-A28E-1E8B38DDE19E}" type="sibTrans" cxnId="{3CB09D16-E584-4B84-937E-E136475BB564}">
      <dgm:prSet/>
      <dgm:spPr/>
      <dgm:t>
        <a:bodyPr/>
        <a:lstStyle/>
        <a:p>
          <a:endParaRPr lang="ru-RU"/>
        </a:p>
      </dgm:t>
    </dgm:pt>
    <dgm:pt modelId="{DF15BCE4-FB84-4C8B-A702-FA1619A557D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Новое качество жизни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F41BFCF-5BA5-42AE-8634-92F90FA5BF69}" type="parTrans" cxnId="{A1670FED-6603-4669-9D03-38CD310497E4}">
      <dgm:prSet/>
      <dgm:spPr/>
      <dgm:t>
        <a:bodyPr/>
        <a:lstStyle/>
        <a:p>
          <a:endParaRPr lang="ru-RU"/>
        </a:p>
      </dgm:t>
    </dgm:pt>
    <dgm:pt modelId="{564BD764-0B7A-45C5-9C6B-03FFDA55F776}" type="sibTrans" cxnId="{A1670FED-6603-4669-9D03-38CD310497E4}">
      <dgm:prSet/>
      <dgm:spPr/>
      <dgm:t>
        <a:bodyPr/>
        <a:lstStyle/>
        <a:p>
          <a:endParaRPr lang="ru-RU"/>
        </a:p>
      </dgm:t>
    </dgm:pt>
    <dgm:pt modelId="{937B90AE-287D-4EF1-95F3-0264C1BD1F9F}">
      <dgm:prSet phldrT="[Текст]"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Развитие экономики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E3783B8-823A-4947-BECC-D00F0D2DA5C1}" type="parTrans" cxnId="{7C48F17C-2F5B-474A-BCF5-2ECA75BB0F7F}">
      <dgm:prSet/>
      <dgm:spPr/>
      <dgm:t>
        <a:bodyPr/>
        <a:lstStyle/>
        <a:p>
          <a:endParaRPr lang="ru-RU"/>
        </a:p>
      </dgm:t>
    </dgm:pt>
    <dgm:pt modelId="{B60260FC-3734-4741-8EA5-777A0A2C4D6D}" type="sibTrans" cxnId="{7C48F17C-2F5B-474A-BCF5-2ECA75BB0F7F}">
      <dgm:prSet/>
      <dgm:spPr/>
      <dgm:t>
        <a:bodyPr/>
        <a:lstStyle/>
        <a:p>
          <a:endParaRPr lang="ru-RU"/>
        </a:p>
      </dgm:t>
    </dgm:pt>
    <dgm:pt modelId="{C33BD382-B08C-4547-983F-7802C37813F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Эффективное муниципальное управление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5A7961A-1FC8-42E4-A58E-CDF30689849D}" type="parTrans" cxnId="{7317EF3F-A679-4013-85D8-9108D29F60B8}">
      <dgm:prSet/>
      <dgm:spPr/>
      <dgm:t>
        <a:bodyPr/>
        <a:lstStyle/>
        <a:p>
          <a:endParaRPr lang="ru-RU"/>
        </a:p>
      </dgm:t>
    </dgm:pt>
    <dgm:pt modelId="{3BAAB008-6D4D-48AB-B19A-E7823900E4D0}" type="sibTrans" cxnId="{7317EF3F-A679-4013-85D8-9108D29F60B8}">
      <dgm:prSet/>
      <dgm:spPr/>
      <dgm:t>
        <a:bodyPr/>
        <a:lstStyle/>
        <a:p>
          <a:endParaRPr lang="ru-RU"/>
        </a:p>
      </dgm:t>
    </dgm:pt>
    <dgm:pt modelId="{20BECA36-5E41-4754-B290-773D116CBE45}" type="pres">
      <dgm:prSet presAssocID="{D2AB9174-8041-4EFB-A13A-0B7BC081D4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80980-D59C-4411-BCCA-BD3F5D34A479}" type="pres">
      <dgm:prSet presAssocID="{A4549659-CB23-4B03-9914-10112DC4A1B9}" presName="centerShape" presStyleLbl="node0" presStyleIdx="0" presStyleCnt="1" custScaleX="108032" custScaleY="105434"/>
      <dgm:spPr/>
      <dgm:t>
        <a:bodyPr/>
        <a:lstStyle/>
        <a:p>
          <a:endParaRPr lang="ru-RU"/>
        </a:p>
      </dgm:t>
    </dgm:pt>
    <dgm:pt modelId="{04B2C144-30A7-4B43-AF3D-063B6CFB16FE}" type="pres">
      <dgm:prSet presAssocID="{DF15BCE4-FB84-4C8B-A702-FA1619A557DE}" presName="node" presStyleLbl="node1" presStyleIdx="0" presStyleCnt="3" custScaleX="147018" custScaleY="141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C05CC-0721-4500-BBE8-0348DC418DFA}" type="pres">
      <dgm:prSet presAssocID="{DF15BCE4-FB84-4C8B-A702-FA1619A557DE}" presName="dummy" presStyleCnt="0"/>
      <dgm:spPr/>
    </dgm:pt>
    <dgm:pt modelId="{7331648E-5BAA-4660-8FC6-DB3E0572E6EC}" type="pres">
      <dgm:prSet presAssocID="{564BD764-0B7A-45C5-9C6B-03FFDA55F77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87BB52B-6262-4D55-9BE4-2C9C55AC28F6}" type="pres">
      <dgm:prSet presAssocID="{937B90AE-287D-4EF1-95F3-0264C1BD1F9F}" presName="node" presStyleLbl="node1" presStyleIdx="1" presStyleCnt="3" custScaleX="141557" custScaleY="145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1B971-2409-4DE6-9497-F8016C610C12}" type="pres">
      <dgm:prSet presAssocID="{937B90AE-287D-4EF1-95F3-0264C1BD1F9F}" presName="dummy" presStyleCnt="0"/>
      <dgm:spPr/>
    </dgm:pt>
    <dgm:pt modelId="{934CCDD7-8DF2-4DA0-BD18-85A7AA79048C}" type="pres">
      <dgm:prSet presAssocID="{B60260FC-3734-4741-8EA5-777A0A2C4D6D}" presName="sibTrans" presStyleLbl="sibTrans2D1" presStyleIdx="1" presStyleCnt="3" custScaleX="102131" custScaleY="100196"/>
      <dgm:spPr/>
      <dgm:t>
        <a:bodyPr/>
        <a:lstStyle/>
        <a:p>
          <a:endParaRPr lang="ru-RU"/>
        </a:p>
      </dgm:t>
    </dgm:pt>
    <dgm:pt modelId="{72147F6D-1961-41F9-ABB3-FDA6219AE332}" type="pres">
      <dgm:prSet presAssocID="{C33BD382-B08C-4547-983F-7802C37813F0}" presName="node" presStyleLbl="node1" presStyleIdx="2" presStyleCnt="3" custScaleX="148688" custScaleY="145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85639-3010-44D9-8A49-3E3011794C4D}" type="pres">
      <dgm:prSet presAssocID="{C33BD382-B08C-4547-983F-7802C37813F0}" presName="dummy" presStyleCnt="0"/>
      <dgm:spPr/>
    </dgm:pt>
    <dgm:pt modelId="{4E7083C7-2BF0-4162-AD50-D6CB42E34209}" type="pres">
      <dgm:prSet presAssocID="{3BAAB008-6D4D-48AB-B19A-E7823900E4D0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4EE304A-ABBD-4712-9DB4-22C9AA4610A0}" type="presOf" srcId="{937B90AE-287D-4EF1-95F3-0264C1BD1F9F}" destId="{C87BB52B-6262-4D55-9BE4-2C9C55AC28F6}" srcOrd="0" destOrd="0" presId="urn:microsoft.com/office/officeart/2005/8/layout/radial6"/>
    <dgm:cxn modelId="{7317EF3F-A679-4013-85D8-9108D29F60B8}" srcId="{A4549659-CB23-4B03-9914-10112DC4A1B9}" destId="{C33BD382-B08C-4547-983F-7802C37813F0}" srcOrd="2" destOrd="0" parTransId="{95A7961A-1FC8-42E4-A58E-CDF30689849D}" sibTransId="{3BAAB008-6D4D-48AB-B19A-E7823900E4D0}"/>
    <dgm:cxn modelId="{1C6EBCFB-4B6C-460A-BCCC-B4C2E735783C}" type="presOf" srcId="{D2AB9174-8041-4EFB-A13A-0B7BC081D4F2}" destId="{20BECA36-5E41-4754-B290-773D116CBE45}" srcOrd="0" destOrd="0" presId="urn:microsoft.com/office/officeart/2005/8/layout/radial6"/>
    <dgm:cxn modelId="{B139F432-2968-4346-8BA5-ED6D9972EA51}" type="presOf" srcId="{DF15BCE4-FB84-4C8B-A702-FA1619A557DE}" destId="{04B2C144-30A7-4B43-AF3D-063B6CFB16FE}" srcOrd="0" destOrd="0" presId="urn:microsoft.com/office/officeart/2005/8/layout/radial6"/>
    <dgm:cxn modelId="{044068A8-237F-4796-9072-87CBA11E6125}" type="presOf" srcId="{C33BD382-B08C-4547-983F-7802C37813F0}" destId="{72147F6D-1961-41F9-ABB3-FDA6219AE332}" srcOrd="0" destOrd="0" presId="urn:microsoft.com/office/officeart/2005/8/layout/radial6"/>
    <dgm:cxn modelId="{7C48F17C-2F5B-474A-BCF5-2ECA75BB0F7F}" srcId="{A4549659-CB23-4B03-9914-10112DC4A1B9}" destId="{937B90AE-287D-4EF1-95F3-0264C1BD1F9F}" srcOrd="1" destOrd="0" parTransId="{4E3783B8-823A-4947-BECC-D00F0D2DA5C1}" sibTransId="{B60260FC-3734-4741-8EA5-777A0A2C4D6D}"/>
    <dgm:cxn modelId="{3CB09D16-E584-4B84-937E-E136475BB564}" srcId="{D2AB9174-8041-4EFB-A13A-0B7BC081D4F2}" destId="{A4549659-CB23-4B03-9914-10112DC4A1B9}" srcOrd="0" destOrd="0" parTransId="{3D554C80-3E5B-4D4C-8CC0-50DC4355DBF8}" sibTransId="{FD2206F6-700F-45EE-A28E-1E8B38DDE19E}"/>
    <dgm:cxn modelId="{A1670FED-6603-4669-9D03-38CD310497E4}" srcId="{A4549659-CB23-4B03-9914-10112DC4A1B9}" destId="{DF15BCE4-FB84-4C8B-A702-FA1619A557DE}" srcOrd="0" destOrd="0" parTransId="{3F41BFCF-5BA5-42AE-8634-92F90FA5BF69}" sibTransId="{564BD764-0B7A-45C5-9C6B-03FFDA55F776}"/>
    <dgm:cxn modelId="{E93F82AC-AE73-49F4-9095-59C58817DA5F}" type="presOf" srcId="{A4549659-CB23-4B03-9914-10112DC4A1B9}" destId="{71380980-D59C-4411-BCCA-BD3F5D34A479}" srcOrd="0" destOrd="0" presId="urn:microsoft.com/office/officeart/2005/8/layout/radial6"/>
    <dgm:cxn modelId="{959B74DF-5D88-4813-9FAB-8842E6F2344A}" type="presOf" srcId="{B60260FC-3734-4741-8EA5-777A0A2C4D6D}" destId="{934CCDD7-8DF2-4DA0-BD18-85A7AA79048C}" srcOrd="0" destOrd="0" presId="urn:microsoft.com/office/officeart/2005/8/layout/radial6"/>
    <dgm:cxn modelId="{41176ECF-DAE0-4090-9A93-C629F561F311}" type="presOf" srcId="{564BD764-0B7A-45C5-9C6B-03FFDA55F776}" destId="{7331648E-5BAA-4660-8FC6-DB3E0572E6EC}" srcOrd="0" destOrd="0" presId="urn:microsoft.com/office/officeart/2005/8/layout/radial6"/>
    <dgm:cxn modelId="{1DA193DA-F94E-4155-8747-8855AF01D524}" type="presOf" srcId="{3BAAB008-6D4D-48AB-B19A-E7823900E4D0}" destId="{4E7083C7-2BF0-4162-AD50-D6CB42E34209}" srcOrd="0" destOrd="0" presId="urn:microsoft.com/office/officeart/2005/8/layout/radial6"/>
    <dgm:cxn modelId="{B0EA3D93-72AE-4D2A-94FA-89DC10AB4222}" type="presParOf" srcId="{20BECA36-5E41-4754-B290-773D116CBE45}" destId="{71380980-D59C-4411-BCCA-BD3F5D34A479}" srcOrd="0" destOrd="0" presId="urn:microsoft.com/office/officeart/2005/8/layout/radial6"/>
    <dgm:cxn modelId="{918416E7-337F-4935-BA7D-55C8DA876F29}" type="presParOf" srcId="{20BECA36-5E41-4754-B290-773D116CBE45}" destId="{04B2C144-30A7-4B43-AF3D-063B6CFB16FE}" srcOrd="1" destOrd="0" presId="urn:microsoft.com/office/officeart/2005/8/layout/radial6"/>
    <dgm:cxn modelId="{BB00A176-E2AE-4D9C-9F12-E519C6C5DA90}" type="presParOf" srcId="{20BECA36-5E41-4754-B290-773D116CBE45}" destId="{443C05CC-0721-4500-BBE8-0348DC418DFA}" srcOrd="2" destOrd="0" presId="urn:microsoft.com/office/officeart/2005/8/layout/radial6"/>
    <dgm:cxn modelId="{0E08AD0F-60D9-4611-AA9B-554271C48D5D}" type="presParOf" srcId="{20BECA36-5E41-4754-B290-773D116CBE45}" destId="{7331648E-5BAA-4660-8FC6-DB3E0572E6EC}" srcOrd="3" destOrd="0" presId="urn:microsoft.com/office/officeart/2005/8/layout/radial6"/>
    <dgm:cxn modelId="{A5F4A0C8-C000-446B-AF06-FB4AF8D2AC92}" type="presParOf" srcId="{20BECA36-5E41-4754-B290-773D116CBE45}" destId="{C87BB52B-6262-4D55-9BE4-2C9C55AC28F6}" srcOrd="4" destOrd="0" presId="urn:microsoft.com/office/officeart/2005/8/layout/radial6"/>
    <dgm:cxn modelId="{E4494EB1-C078-498B-A0E9-75E90D6307C6}" type="presParOf" srcId="{20BECA36-5E41-4754-B290-773D116CBE45}" destId="{AAB1B971-2409-4DE6-9497-F8016C610C12}" srcOrd="5" destOrd="0" presId="urn:microsoft.com/office/officeart/2005/8/layout/radial6"/>
    <dgm:cxn modelId="{A7E860D6-A807-4DBA-87D3-C59448182579}" type="presParOf" srcId="{20BECA36-5E41-4754-B290-773D116CBE45}" destId="{934CCDD7-8DF2-4DA0-BD18-85A7AA79048C}" srcOrd="6" destOrd="0" presId="urn:microsoft.com/office/officeart/2005/8/layout/radial6"/>
    <dgm:cxn modelId="{6DA31378-8283-46DD-8609-65FB7588FAA4}" type="presParOf" srcId="{20BECA36-5E41-4754-B290-773D116CBE45}" destId="{72147F6D-1961-41F9-ABB3-FDA6219AE332}" srcOrd="7" destOrd="0" presId="urn:microsoft.com/office/officeart/2005/8/layout/radial6"/>
    <dgm:cxn modelId="{27806110-E34C-4966-942C-AE19E937012B}" type="presParOf" srcId="{20BECA36-5E41-4754-B290-773D116CBE45}" destId="{75685639-3010-44D9-8A49-3E3011794C4D}" srcOrd="8" destOrd="0" presId="urn:microsoft.com/office/officeart/2005/8/layout/radial6"/>
    <dgm:cxn modelId="{AD7BF127-5ED9-45C5-8005-6A8D553176A4}" type="presParOf" srcId="{20BECA36-5E41-4754-B290-773D116CBE45}" destId="{4E7083C7-2BF0-4162-AD50-D6CB42E34209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F794F2-415E-4B0B-B843-3847DC0C3D49}" type="doc">
      <dgm:prSet loTypeId="urn:microsoft.com/office/officeart/2005/8/layout/cycle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2FEB39-ADCF-433C-A606-1445887D2CD5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«Развитие культуры Дмитриевского района Курской области».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ПЛАН 50 271,5  т. р.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43 863,9 т. р. 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CD338-4576-440E-8D1D-7321B8F7D42A}" type="parTrans" cxnId="{7A21DEAE-BFC0-434D-8C59-33AED3D5FD16}">
      <dgm:prSet/>
      <dgm:spPr/>
      <dgm:t>
        <a:bodyPr/>
        <a:lstStyle/>
        <a:p>
          <a:pPr algn="ctr"/>
          <a:endParaRPr lang="ru-RU"/>
        </a:p>
      </dgm:t>
    </dgm:pt>
    <dgm:pt modelId="{70A7C810-0740-4B67-B6E5-0A7086B9053F}" type="sibTrans" cxnId="{7A21DEAE-BFC0-434D-8C59-33AED3D5FD16}">
      <dgm:prSet/>
      <dgm:spPr/>
      <dgm:t>
        <a:bodyPr/>
        <a:lstStyle/>
        <a:p>
          <a:pPr algn="ctr"/>
          <a:endParaRPr lang="ru-RU"/>
        </a:p>
      </dgm:t>
    </dgm:pt>
    <dgm:pt modelId="{7B98D006-0209-47EA-93EA-BDD60C190BC5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«Обеспечение эффективного осуществления полномочий муниципального казённого учреждения «Управление хозяйственного обслуживания» Дмитриевского района Курской области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 8 488,3 т. р.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 8 422,2 т. р.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7C360F-9115-4CC4-9110-FE7D74CAE0E5}" type="parTrans" cxnId="{8702D75F-9575-4470-9D13-53265080DC3E}">
      <dgm:prSet/>
      <dgm:spPr/>
      <dgm:t>
        <a:bodyPr/>
        <a:lstStyle/>
        <a:p>
          <a:pPr algn="ctr"/>
          <a:endParaRPr lang="ru-RU"/>
        </a:p>
      </dgm:t>
    </dgm:pt>
    <dgm:pt modelId="{19D90B99-129D-4B40-8C40-15DF5AAEB63C}" type="sibTrans" cxnId="{8702D75F-9575-4470-9D13-53265080DC3E}">
      <dgm:prSet/>
      <dgm:spPr/>
      <dgm:t>
        <a:bodyPr/>
        <a:lstStyle/>
        <a:p>
          <a:pPr algn="ctr"/>
          <a:endParaRPr lang="ru-RU"/>
        </a:p>
      </dgm:t>
    </dgm:pt>
    <dgm:pt modelId="{9FDE7788-77F4-4BAC-A008-DAC2D0806235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«Развитие образования Дмитриевского района Курской области»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403 678,5 т. р.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340 642,7  т. р. 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F1ECCD-F7DC-4C43-86F3-27E1FF8099E1}" type="parTrans" cxnId="{45F8CC0A-3A75-4E4E-8B54-2A435ED33266}">
      <dgm:prSet/>
      <dgm:spPr/>
      <dgm:t>
        <a:bodyPr/>
        <a:lstStyle/>
        <a:p>
          <a:pPr algn="ctr"/>
          <a:endParaRPr lang="ru-RU"/>
        </a:p>
      </dgm:t>
    </dgm:pt>
    <dgm:pt modelId="{A5D8B3A3-5789-48FE-AC6D-2FEDC5CC38E4}" type="sibTrans" cxnId="{45F8CC0A-3A75-4E4E-8B54-2A435ED33266}">
      <dgm:prSet/>
      <dgm:spPr/>
      <dgm:t>
        <a:bodyPr/>
        <a:lstStyle/>
        <a:p>
          <a:pPr algn="ctr"/>
          <a:endParaRPr lang="ru-RU"/>
        </a:p>
      </dgm:t>
    </dgm:pt>
    <dgm:pt modelId="{6D165928-A3EB-41FE-A09D-A6C4A866A1D3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«Обеспечение доступным и комфортным жильем и коммунальными услугами граждан Дмитриевского района Курской области»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5 611,0 т. р.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5 361,3 т. р. 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036F60-74E8-409D-80F5-DB3664C925B0}" type="parTrans" cxnId="{1E5D3D76-461D-48BA-8AE2-5E97606B629D}">
      <dgm:prSet/>
      <dgm:spPr/>
      <dgm:t>
        <a:bodyPr/>
        <a:lstStyle/>
        <a:p>
          <a:pPr algn="ctr"/>
          <a:endParaRPr lang="ru-RU"/>
        </a:p>
      </dgm:t>
    </dgm:pt>
    <dgm:pt modelId="{FAC2C27F-D6B1-4C0E-8C9F-F4371A3EF49B}" type="sibTrans" cxnId="{1E5D3D76-461D-48BA-8AE2-5E97606B629D}">
      <dgm:prSet/>
      <dgm:spPr/>
      <dgm:t>
        <a:bodyPr/>
        <a:lstStyle/>
        <a:p>
          <a:pPr algn="ctr"/>
          <a:endParaRPr lang="ru-RU"/>
        </a:p>
      </dgm:t>
    </dgm:pt>
    <dgm:pt modelId="{1A2BD102-923C-4CF2-AF36-1D013E421368}">
      <dgm:prSet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«Защита населения и территории от чрезвычайных ситуаций, обеспечение пожарной безопасности в Дмитриевском районе Курской области»</a:t>
          </a:r>
        </a:p>
        <a:p>
          <a:pPr algn="ctr"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2 672,4  т. р.</a:t>
          </a:r>
        </a:p>
        <a:p>
          <a:pPr algn="ctr">
            <a:spcAft>
              <a:spcPct val="3500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ФАКТ 2 656,5 т. р. 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24F13D-FC05-409B-AE92-9353A38C40A9}" type="parTrans" cxnId="{D0F3CBC8-B60C-48BF-93C2-A2AA3DB7D9E8}">
      <dgm:prSet/>
      <dgm:spPr/>
      <dgm:t>
        <a:bodyPr/>
        <a:lstStyle/>
        <a:p>
          <a:pPr algn="ctr"/>
          <a:endParaRPr lang="ru-RU"/>
        </a:p>
      </dgm:t>
    </dgm:pt>
    <dgm:pt modelId="{ECDFA0A6-8F03-40EB-8705-55516615B335}" type="sibTrans" cxnId="{D0F3CBC8-B60C-48BF-93C2-A2AA3DB7D9E8}">
      <dgm:prSet/>
      <dgm:spPr/>
      <dgm:t>
        <a:bodyPr/>
        <a:lstStyle/>
        <a:p>
          <a:pPr algn="ctr"/>
          <a:endParaRPr lang="ru-RU"/>
        </a:p>
      </dgm:t>
    </dgm:pt>
    <dgm:pt modelId="{144B7FB9-0B63-4F6E-BAC2-01B44AC47242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«Социальная поддержка граждан в Дмитриевском районе Курской области» 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45 859,9  т. р.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ФАКТ 43 164,6 т. р.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C76B23-9CA6-4B36-BFC4-0B9264708C5B}" type="sibTrans" cxnId="{70DF1F94-6EA8-4A31-8344-A294344A6110}">
      <dgm:prSet/>
      <dgm:spPr/>
      <dgm:t>
        <a:bodyPr/>
        <a:lstStyle/>
        <a:p>
          <a:pPr algn="ctr"/>
          <a:endParaRPr lang="ru-RU"/>
        </a:p>
      </dgm:t>
    </dgm:pt>
    <dgm:pt modelId="{736D4EC9-50BC-4417-BAD6-744668C71A26}" type="parTrans" cxnId="{70DF1F94-6EA8-4A31-8344-A294344A6110}">
      <dgm:prSet/>
      <dgm:spPr/>
      <dgm:t>
        <a:bodyPr/>
        <a:lstStyle/>
        <a:p>
          <a:pPr algn="ctr"/>
          <a:endParaRPr lang="ru-RU"/>
        </a:p>
      </dgm:t>
    </dgm:pt>
    <dgm:pt modelId="{2E40BA48-94CB-4A68-8B9B-8661479EE677}">
      <dgm:prSet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«Комплексное развитие сельских поселений Дмитриевского района Курской области»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 5 575,5 т. р.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5542,5  т. р. 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5FC197-8B90-4179-9AF8-D016FFFDD02B}" type="sibTrans" cxnId="{71DCFA88-E898-48AA-95A5-A12522B34E97}">
      <dgm:prSet/>
      <dgm:spPr/>
      <dgm:t>
        <a:bodyPr/>
        <a:lstStyle/>
        <a:p>
          <a:pPr algn="ctr"/>
          <a:endParaRPr lang="ru-RU"/>
        </a:p>
      </dgm:t>
    </dgm:pt>
    <dgm:pt modelId="{38A219C0-5AB0-4385-A9BC-51CC5E0C8487}" type="parTrans" cxnId="{71DCFA88-E898-48AA-95A5-A12522B34E97}">
      <dgm:prSet/>
      <dgm:spPr/>
      <dgm:t>
        <a:bodyPr/>
        <a:lstStyle/>
        <a:p>
          <a:pPr algn="ctr"/>
          <a:endParaRPr lang="ru-RU"/>
        </a:p>
      </dgm:t>
    </dgm:pt>
    <dgm:pt modelId="{3764192D-F9CB-4FAC-A16F-0B0F6DCE31BC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«Повышение эффективности управления финансами в Дмитриевском районе Курской области»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11 026,3 т. р.                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10 654,8 т. р. 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0072AF-500D-400C-8DF5-69DE2DDD1BC5}" type="parTrans" cxnId="{B6CE7611-7000-49F4-90C3-6D2AB04C3A0D}">
      <dgm:prSet/>
      <dgm:spPr/>
      <dgm:t>
        <a:bodyPr/>
        <a:lstStyle/>
        <a:p>
          <a:pPr algn="ctr"/>
          <a:endParaRPr lang="ru-RU"/>
        </a:p>
      </dgm:t>
    </dgm:pt>
    <dgm:pt modelId="{4D72D25F-83C8-47AC-88C1-7108B98A9438}" type="sibTrans" cxnId="{B6CE7611-7000-49F4-90C3-6D2AB04C3A0D}">
      <dgm:prSet/>
      <dgm:spPr/>
      <dgm:t>
        <a:bodyPr/>
        <a:lstStyle/>
        <a:p>
          <a:pPr algn="ctr"/>
          <a:endParaRPr lang="ru-RU"/>
        </a:p>
      </dgm:t>
    </dgm:pt>
    <dgm:pt modelId="{0864EC56-ACCD-48C2-BCA4-FD3FC83274BB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«Повышение эффективности работы с молодежью, организация отдыха и оздоровления детей, развитие физической культуры и спорта в Дмитриевском районе Курской области»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 2 113,7 т. р. 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 2 073, 7 т. р. 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C8DD28E9-E876-4538-96A2-6D4F28E54A83}" type="parTrans" cxnId="{CEF432A8-456B-4324-8027-CC77B67621D1}">
      <dgm:prSet/>
      <dgm:spPr/>
      <dgm:t>
        <a:bodyPr/>
        <a:lstStyle/>
        <a:p>
          <a:pPr algn="ctr"/>
          <a:endParaRPr lang="ru-RU"/>
        </a:p>
      </dgm:t>
    </dgm:pt>
    <dgm:pt modelId="{B1543301-81E6-4FC3-B686-F42546DEDF10}" type="sibTrans" cxnId="{CEF432A8-456B-4324-8027-CC77B67621D1}">
      <dgm:prSet/>
      <dgm:spPr/>
      <dgm:t>
        <a:bodyPr/>
        <a:lstStyle/>
        <a:p>
          <a:pPr algn="ctr"/>
          <a:endParaRPr lang="ru-RU"/>
        </a:p>
      </dgm:t>
    </dgm:pt>
    <dgm:pt modelId="{9A1F5F8A-65EF-43D8-A25E-C7B46EB7503E}" type="pres">
      <dgm:prSet presAssocID="{B0F794F2-415E-4B0B-B843-3847DC0C3D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428B84-8A67-4C9E-A602-CBB093797B0B}" type="pres">
      <dgm:prSet presAssocID="{1A2FEB39-ADCF-433C-A606-1445887D2CD5}" presName="node" presStyleLbl="node1" presStyleIdx="0" presStyleCnt="9" custScaleX="165199" custScaleY="146354" custRadScaleRad="91658" custRadScaleInc="14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A7036-94FA-499C-A480-0AA5E5BA2E87}" type="pres">
      <dgm:prSet presAssocID="{1A2FEB39-ADCF-433C-A606-1445887D2CD5}" presName="spNode" presStyleCnt="0"/>
      <dgm:spPr/>
      <dgm:t>
        <a:bodyPr/>
        <a:lstStyle/>
        <a:p>
          <a:endParaRPr lang="ru-RU"/>
        </a:p>
      </dgm:t>
    </dgm:pt>
    <dgm:pt modelId="{A01E6B31-9C1A-43F6-9761-8527D12FC261}" type="pres">
      <dgm:prSet presAssocID="{70A7C810-0740-4B67-B6E5-0A7086B9053F}" presName="sibTrans" presStyleLbl="sibTrans1D1" presStyleIdx="0" presStyleCnt="9"/>
      <dgm:spPr/>
      <dgm:t>
        <a:bodyPr/>
        <a:lstStyle/>
        <a:p>
          <a:endParaRPr lang="ru-RU"/>
        </a:p>
      </dgm:t>
    </dgm:pt>
    <dgm:pt modelId="{8C250BE3-69E9-4A55-8CB8-118053B57510}" type="pres">
      <dgm:prSet presAssocID="{7B98D006-0209-47EA-93EA-BDD60C190BC5}" presName="node" presStyleLbl="node1" presStyleIdx="1" presStyleCnt="9" custScaleX="264075" custScaleY="196953" custRadScaleRad="105506" custRadScaleInc="-1092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7493E-FE31-4E69-A21E-924771D248F7}" type="pres">
      <dgm:prSet presAssocID="{7B98D006-0209-47EA-93EA-BDD60C190BC5}" presName="spNode" presStyleCnt="0"/>
      <dgm:spPr/>
      <dgm:t>
        <a:bodyPr/>
        <a:lstStyle/>
        <a:p>
          <a:endParaRPr lang="ru-RU"/>
        </a:p>
      </dgm:t>
    </dgm:pt>
    <dgm:pt modelId="{03BB5CCC-1361-47A8-A022-6AE05A26FA48}" type="pres">
      <dgm:prSet presAssocID="{19D90B99-129D-4B40-8C40-15DF5AAEB63C}" presName="sibTrans" presStyleLbl="sibTrans1D1" presStyleIdx="1" presStyleCnt="9"/>
      <dgm:spPr/>
      <dgm:t>
        <a:bodyPr/>
        <a:lstStyle/>
        <a:p>
          <a:endParaRPr lang="ru-RU"/>
        </a:p>
      </dgm:t>
    </dgm:pt>
    <dgm:pt modelId="{48AD5F17-5917-4D65-8AD4-CF48ABB6C2B5}" type="pres">
      <dgm:prSet presAssocID="{9FDE7788-77F4-4BAC-A008-DAC2D0806235}" presName="node" presStyleLbl="node1" presStyleIdx="2" presStyleCnt="9" custScaleX="199657" custScaleY="141255" custRadScaleRad="140887" custRadScaleInc="-2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5F5CD-52E6-45F4-9669-5CF6FF0671D9}" type="pres">
      <dgm:prSet presAssocID="{9FDE7788-77F4-4BAC-A008-DAC2D0806235}" presName="spNode" presStyleCnt="0"/>
      <dgm:spPr/>
      <dgm:t>
        <a:bodyPr/>
        <a:lstStyle/>
        <a:p>
          <a:endParaRPr lang="ru-RU"/>
        </a:p>
      </dgm:t>
    </dgm:pt>
    <dgm:pt modelId="{0EA56C42-1A7C-4DCE-8AAD-34451D9D3D27}" type="pres">
      <dgm:prSet presAssocID="{A5D8B3A3-5789-48FE-AC6D-2FEDC5CC38E4}" presName="sibTrans" presStyleLbl="sibTrans1D1" presStyleIdx="2" presStyleCnt="9"/>
      <dgm:spPr/>
      <dgm:t>
        <a:bodyPr/>
        <a:lstStyle/>
        <a:p>
          <a:endParaRPr lang="ru-RU"/>
        </a:p>
      </dgm:t>
    </dgm:pt>
    <dgm:pt modelId="{534E4839-F328-4826-8255-17EBD2129118}" type="pres">
      <dgm:prSet presAssocID="{6D165928-A3EB-41FE-A09D-A6C4A866A1D3}" presName="node" presStyleLbl="node1" presStyleIdx="3" presStyleCnt="9" custScaleX="191976" custScaleY="203470" custRadScaleRad="138197" custRadScaleInc="-136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0C6B1-58FE-4D2C-AD76-0E42B5B65760}" type="pres">
      <dgm:prSet presAssocID="{6D165928-A3EB-41FE-A09D-A6C4A866A1D3}" presName="spNode" presStyleCnt="0"/>
      <dgm:spPr/>
      <dgm:t>
        <a:bodyPr/>
        <a:lstStyle/>
        <a:p>
          <a:endParaRPr lang="ru-RU"/>
        </a:p>
      </dgm:t>
    </dgm:pt>
    <dgm:pt modelId="{1128F14E-2EE2-40BA-A68A-F1780EBD64A5}" type="pres">
      <dgm:prSet presAssocID="{FAC2C27F-D6B1-4C0E-8C9F-F4371A3EF49B}" presName="sibTrans" presStyleLbl="sibTrans1D1" presStyleIdx="3" presStyleCnt="9"/>
      <dgm:spPr/>
      <dgm:t>
        <a:bodyPr/>
        <a:lstStyle/>
        <a:p>
          <a:endParaRPr lang="ru-RU"/>
        </a:p>
      </dgm:t>
    </dgm:pt>
    <dgm:pt modelId="{38E29A8A-7380-4500-8483-8C8B5261DFFA}" type="pres">
      <dgm:prSet presAssocID="{1A2BD102-923C-4CF2-AF36-1D013E421368}" presName="node" presStyleLbl="node1" presStyleIdx="4" presStyleCnt="9" custScaleX="216707" custScaleY="186406" custRadScaleRad="117910" custRadScaleInc="1127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3A426-4CC2-4A6F-B101-F320E6B63424}" type="pres">
      <dgm:prSet presAssocID="{1A2BD102-923C-4CF2-AF36-1D013E421368}" presName="spNode" presStyleCnt="0"/>
      <dgm:spPr/>
      <dgm:t>
        <a:bodyPr/>
        <a:lstStyle/>
        <a:p>
          <a:endParaRPr lang="ru-RU"/>
        </a:p>
      </dgm:t>
    </dgm:pt>
    <dgm:pt modelId="{35EA5105-F6A7-4C86-9740-67248BC9748A}" type="pres">
      <dgm:prSet presAssocID="{ECDFA0A6-8F03-40EB-8705-55516615B335}" presName="sibTrans" presStyleLbl="sibTrans1D1" presStyleIdx="4" presStyleCnt="9"/>
      <dgm:spPr/>
      <dgm:t>
        <a:bodyPr/>
        <a:lstStyle/>
        <a:p>
          <a:endParaRPr lang="ru-RU"/>
        </a:p>
      </dgm:t>
    </dgm:pt>
    <dgm:pt modelId="{7FC4300C-9FDF-4ADA-B827-4ABDAE2C172C}" type="pres">
      <dgm:prSet presAssocID="{2E40BA48-94CB-4A68-8B9B-8661479EE677}" presName="node" presStyleLbl="node1" presStyleIdx="5" presStyleCnt="9" custScaleX="205223" custScaleY="156553" custRadScaleRad="96436" custRadScaleInc="116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6DCCD-105A-4990-8AE1-5A86CD79FCDF}" type="pres">
      <dgm:prSet presAssocID="{2E40BA48-94CB-4A68-8B9B-8661479EE677}" presName="spNode" presStyleCnt="0"/>
      <dgm:spPr/>
      <dgm:t>
        <a:bodyPr/>
        <a:lstStyle/>
        <a:p>
          <a:endParaRPr lang="ru-RU"/>
        </a:p>
      </dgm:t>
    </dgm:pt>
    <dgm:pt modelId="{E3C86494-4F86-416D-AD67-F6BF6A1B014E}" type="pres">
      <dgm:prSet presAssocID="{5F5FC197-8B90-4179-9AF8-D016FFFDD02B}" presName="sibTrans" presStyleLbl="sibTrans1D1" presStyleIdx="5" presStyleCnt="9"/>
      <dgm:spPr/>
      <dgm:t>
        <a:bodyPr/>
        <a:lstStyle/>
        <a:p>
          <a:endParaRPr lang="ru-RU"/>
        </a:p>
      </dgm:t>
    </dgm:pt>
    <dgm:pt modelId="{AB533A6A-D1AE-42A8-B3CD-33B514D84110}" type="pres">
      <dgm:prSet presAssocID="{144B7FB9-0B63-4F6E-BAC2-01B44AC47242}" presName="node" presStyleLbl="node1" presStyleIdx="6" presStyleCnt="9" custScaleX="168516" custScaleY="168669" custRadScaleRad="123612" custRadScaleInc="1276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EF44E-00D1-41F3-A6DA-07082FA12267}" type="pres">
      <dgm:prSet presAssocID="{144B7FB9-0B63-4F6E-BAC2-01B44AC47242}" presName="spNode" presStyleCnt="0"/>
      <dgm:spPr/>
      <dgm:t>
        <a:bodyPr/>
        <a:lstStyle/>
        <a:p>
          <a:endParaRPr lang="ru-RU"/>
        </a:p>
      </dgm:t>
    </dgm:pt>
    <dgm:pt modelId="{84DB8D18-7102-4C10-93F0-64D4F2E3ECC2}" type="pres">
      <dgm:prSet presAssocID="{61C76B23-9CA6-4B36-BFC4-0B9264708C5B}" presName="sibTrans" presStyleLbl="sibTrans1D1" presStyleIdx="6" presStyleCnt="9"/>
      <dgm:spPr/>
      <dgm:t>
        <a:bodyPr/>
        <a:lstStyle/>
        <a:p>
          <a:endParaRPr lang="ru-RU"/>
        </a:p>
      </dgm:t>
    </dgm:pt>
    <dgm:pt modelId="{1883D8B8-E5FB-410D-91C3-8D29B4913B62}" type="pres">
      <dgm:prSet presAssocID="{3764192D-F9CB-4FAC-A16F-0B0F6DCE31BC}" presName="node" presStyleLbl="node1" presStyleIdx="7" presStyleCnt="9" custScaleX="211167" custScaleY="158267" custRadScaleRad="122503" custRadScaleInc="9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3F2A6-E253-4458-9EC3-1212ECD76897}" type="pres">
      <dgm:prSet presAssocID="{3764192D-F9CB-4FAC-A16F-0B0F6DCE31BC}" presName="spNode" presStyleCnt="0"/>
      <dgm:spPr/>
      <dgm:t>
        <a:bodyPr/>
        <a:lstStyle/>
        <a:p>
          <a:endParaRPr lang="ru-RU"/>
        </a:p>
      </dgm:t>
    </dgm:pt>
    <dgm:pt modelId="{56550DE9-77C5-4211-BE64-0B2AECA3E7E0}" type="pres">
      <dgm:prSet presAssocID="{4D72D25F-83C8-47AC-88C1-7108B98A9438}" presName="sibTrans" presStyleLbl="sibTrans1D1" presStyleIdx="7" presStyleCnt="9"/>
      <dgm:spPr/>
      <dgm:t>
        <a:bodyPr/>
        <a:lstStyle/>
        <a:p>
          <a:endParaRPr lang="ru-RU"/>
        </a:p>
      </dgm:t>
    </dgm:pt>
    <dgm:pt modelId="{75485DB7-B610-4CF0-86B5-2934A7F8AD6B}" type="pres">
      <dgm:prSet presAssocID="{0864EC56-ACCD-48C2-BCA4-FD3FC83274BB}" presName="node" presStyleLbl="node1" presStyleIdx="8" presStyleCnt="9" custScaleX="217426" custScaleY="241782" custRadScaleRad="87954" custRadScaleInc="-1292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5885F-0232-4405-8259-61DA92891A92}" type="pres">
      <dgm:prSet presAssocID="{0864EC56-ACCD-48C2-BCA4-FD3FC83274BB}" presName="spNode" presStyleCnt="0"/>
      <dgm:spPr/>
      <dgm:t>
        <a:bodyPr/>
        <a:lstStyle/>
        <a:p>
          <a:endParaRPr lang="ru-RU"/>
        </a:p>
      </dgm:t>
    </dgm:pt>
    <dgm:pt modelId="{768D3787-468B-4301-9A07-542054E622CE}" type="pres">
      <dgm:prSet presAssocID="{B1543301-81E6-4FC3-B686-F42546DEDF10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7B04706F-454B-4CD9-B894-DFA91B23CF3C}" type="presOf" srcId="{6D165928-A3EB-41FE-A09D-A6C4A866A1D3}" destId="{534E4839-F328-4826-8255-17EBD2129118}" srcOrd="0" destOrd="0" presId="urn:microsoft.com/office/officeart/2005/8/layout/cycle6"/>
    <dgm:cxn modelId="{1E5D3D76-461D-48BA-8AE2-5E97606B629D}" srcId="{B0F794F2-415E-4B0B-B843-3847DC0C3D49}" destId="{6D165928-A3EB-41FE-A09D-A6C4A866A1D3}" srcOrd="3" destOrd="0" parTransId="{E8036F60-74E8-409D-80F5-DB3664C925B0}" sibTransId="{FAC2C27F-D6B1-4C0E-8C9F-F4371A3EF49B}"/>
    <dgm:cxn modelId="{CAEBA8F1-64AE-4C1B-A545-53CC28CAB128}" type="presOf" srcId="{A5D8B3A3-5789-48FE-AC6D-2FEDC5CC38E4}" destId="{0EA56C42-1A7C-4DCE-8AAD-34451D9D3D27}" srcOrd="0" destOrd="0" presId="urn:microsoft.com/office/officeart/2005/8/layout/cycle6"/>
    <dgm:cxn modelId="{B6CE7611-7000-49F4-90C3-6D2AB04C3A0D}" srcId="{B0F794F2-415E-4B0B-B843-3847DC0C3D49}" destId="{3764192D-F9CB-4FAC-A16F-0B0F6DCE31BC}" srcOrd="7" destOrd="0" parTransId="{270072AF-500D-400C-8DF5-69DE2DDD1BC5}" sibTransId="{4D72D25F-83C8-47AC-88C1-7108B98A9438}"/>
    <dgm:cxn modelId="{D00FC12F-5EB3-48B2-9FE2-202F4A770837}" type="presOf" srcId="{144B7FB9-0B63-4F6E-BAC2-01B44AC47242}" destId="{AB533A6A-D1AE-42A8-B3CD-33B514D84110}" srcOrd="0" destOrd="0" presId="urn:microsoft.com/office/officeart/2005/8/layout/cycle6"/>
    <dgm:cxn modelId="{59863889-92B4-4AD8-B5FF-5366E30A9262}" type="presOf" srcId="{B1543301-81E6-4FC3-B686-F42546DEDF10}" destId="{768D3787-468B-4301-9A07-542054E622CE}" srcOrd="0" destOrd="0" presId="urn:microsoft.com/office/officeart/2005/8/layout/cycle6"/>
    <dgm:cxn modelId="{CEF432A8-456B-4324-8027-CC77B67621D1}" srcId="{B0F794F2-415E-4B0B-B843-3847DC0C3D49}" destId="{0864EC56-ACCD-48C2-BCA4-FD3FC83274BB}" srcOrd="8" destOrd="0" parTransId="{C8DD28E9-E876-4538-96A2-6D4F28E54A83}" sibTransId="{B1543301-81E6-4FC3-B686-F42546DEDF10}"/>
    <dgm:cxn modelId="{66943266-20CA-4A61-AE62-83949AC65F87}" type="presOf" srcId="{4D72D25F-83C8-47AC-88C1-7108B98A9438}" destId="{56550DE9-77C5-4211-BE64-0B2AECA3E7E0}" srcOrd="0" destOrd="0" presId="urn:microsoft.com/office/officeart/2005/8/layout/cycle6"/>
    <dgm:cxn modelId="{5E7EB99B-0A40-4477-BCCE-E62236B926CC}" type="presOf" srcId="{FAC2C27F-D6B1-4C0E-8C9F-F4371A3EF49B}" destId="{1128F14E-2EE2-40BA-A68A-F1780EBD64A5}" srcOrd="0" destOrd="0" presId="urn:microsoft.com/office/officeart/2005/8/layout/cycle6"/>
    <dgm:cxn modelId="{6CC83AB6-E955-4601-91F7-64416B2D78A5}" type="presOf" srcId="{1A2FEB39-ADCF-433C-A606-1445887D2CD5}" destId="{C0428B84-8A67-4C9E-A602-CBB093797B0B}" srcOrd="0" destOrd="0" presId="urn:microsoft.com/office/officeart/2005/8/layout/cycle6"/>
    <dgm:cxn modelId="{909FA4BF-F81A-4DAC-9153-574ABD619D7C}" type="presOf" srcId="{70A7C810-0740-4B67-B6E5-0A7086B9053F}" destId="{A01E6B31-9C1A-43F6-9761-8527D12FC261}" srcOrd="0" destOrd="0" presId="urn:microsoft.com/office/officeart/2005/8/layout/cycle6"/>
    <dgm:cxn modelId="{6E2969E4-7EC5-4783-B6CF-0E6CEC3AC4C0}" type="presOf" srcId="{B0F794F2-415E-4B0B-B843-3847DC0C3D49}" destId="{9A1F5F8A-65EF-43D8-A25E-C7B46EB7503E}" srcOrd="0" destOrd="0" presId="urn:microsoft.com/office/officeart/2005/8/layout/cycle6"/>
    <dgm:cxn modelId="{AAE5E862-5CA7-46CF-B4AE-D6245C9314E9}" type="presOf" srcId="{61C76B23-9CA6-4B36-BFC4-0B9264708C5B}" destId="{84DB8D18-7102-4C10-93F0-64D4F2E3ECC2}" srcOrd="0" destOrd="0" presId="urn:microsoft.com/office/officeart/2005/8/layout/cycle6"/>
    <dgm:cxn modelId="{4E696CCF-C5A6-402E-B94C-E8974E8919A9}" type="presOf" srcId="{0864EC56-ACCD-48C2-BCA4-FD3FC83274BB}" destId="{75485DB7-B610-4CF0-86B5-2934A7F8AD6B}" srcOrd="0" destOrd="0" presId="urn:microsoft.com/office/officeart/2005/8/layout/cycle6"/>
    <dgm:cxn modelId="{45F8CC0A-3A75-4E4E-8B54-2A435ED33266}" srcId="{B0F794F2-415E-4B0B-B843-3847DC0C3D49}" destId="{9FDE7788-77F4-4BAC-A008-DAC2D0806235}" srcOrd="2" destOrd="0" parTransId="{DCF1ECCD-F7DC-4C43-86F3-27E1FF8099E1}" sibTransId="{A5D8B3A3-5789-48FE-AC6D-2FEDC5CC38E4}"/>
    <dgm:cxn modelId="{EA1F6427-5843-4475-BE50-58CA6E0FD9E8}" type="presOf" srcId="{ECDFA0A6-8F03-40EB-8705-55516615B335}" destId="{35EA5105-F6A7-4C86-9740-67248BC9748A}" srcOrd="0" destOrd="0" presId="urn:microsoft.com/office/officeart/2005/8/layout/cycle6"/>
    <dgm:cxn modelId="{39C2DDD6-B881-4501-9CE7-F2B1A78C64BF}" type="presOf" srcId="{3764192D-F9CB-4FAC-A16F-0B0F6DCE31BC}" destId="{1883D8B8-E5FB-410D-91C3-8D29B4913B62}" srcOrd="0" destOrd="0" presId="urn:microsoft.com/office/officeart/2005/8/layout/cycle6"/>
    <dgm:cxn modelId="{287137CE-34F4-4016-8983-31B5DFABB950}" type="presOf" srcId="{2E40BA48-94CB-4A68-8B9B-8661479EE677}" destId="{7FC4300C-9FDF-4ADA-B827-4ABDAE2C172C}" srcOrd="0" destOrd="0" presId="urn:microsoft.com/office/officeart/2005/8/layout/cycle6"/>
    <dgm:cxn modelId="{DB6C15B1-AC9D-4B7D-A5F9-259DF68C3324}" type="presOf" srcId="{1A2BD102-923C-4CF2-AF36-1D013E421368}" destId="{38E29A8A-7380-4500-8483-8C8B5261DFFA}" srcOrd="0" destOrd="0" presId="urn:microsoft.com/office/officeart/2005/8/layout/cycle6"/>
    <dgm:cxn modelId="{70DF1F94-6EA8-4A31-8344-A294344A6110}" srcId="{B0F794F2-415E-4B0B-B843-3847DC0C3D49}" destId="{144B7FB9-0B63-4F6E-BAC2-01B44AC47242}" srcOrd="6" destOrd="0" parTransId="{736D4EC9-50BC-4417-BAD6-744668C71A26}" sibTransId="{61C76B23-9CA6-4B36-BFC4-0B9264708C5B}"/>
    <dgm:cxn modelId="{02E5D831-CDBC-4054-B352-73986E1AE329}" type="presOf" srcId="{7B98D006-0209-47EA-93EA-BDD60C190BC5}" destId="{8C250BE3-69E9-4A55-8CB8-118053B57510}" srcOrd="0" destOrd="0" presId="urn:microsoft.com/office/officeart/2005/8/layout/cycle6"/>
    <dgm:cxn modelId="{5216EC04-7C3C-4A1C-B3A3-D85A266F2E4E}" type="presOf" srcId="{19D90B99-129D-4B40-8C40-15DF5AAEB63C}" destId="{03BB5CCC-1361-47A8-A022-6AE05A26FA48}" srcOrd="0" destOrd="0" presId="urn:microsoft.com/office/officeart/2005/8/layout/cycle6"/>
    <dgm:cxn modelId="{8702D75F-9575-4470-9D13-53265080DC3E}" srcId="{B0F794F2-415E-4B0B-B843-3847DC0C3D49}" destId="{7B98D006-0209-47EA-93EA-BDD60C190BC5}" srcOrd="1" destOrd="0" parTransId="{8D7C360F-9115-4CC4-9110-FE7D74CAE0E5}" sibTransId="{19D90B99-129D-4B40-8C40-15DF5AAEB63C}"/>
    <dgm:cxn modelId="{A3BED534-35B6-4135-B2AD-9AA8E90FA65A}" type="presOf" srcId="{5F5FC197-8B90-4179-9AF8-D016FFFDD02B}" destId="{E3C86494-4F86-416D-AD67-F6BF6A1B014E}" srcOrd="0" destOrd="0" presId="urn:microsoft.com/office/officeart/2005/8/layout/cycle6"/>
    <dgm:cxn modelId="{71DCFA88-E898-48AA-95A5-A12522B34E97}" srcId="{B0F794F2-415E-4B0B-B843-3847DC0C3D49}" destId="{2E40BA48-94CB-4A68-8B9B-8661479EE677}" srcOrd="5" destOrd="0" parTransId="{38A219C0-5AB0-4385-A9BC-51CC5E0C8487}" sibTransId="{5F5FC197-8B90-4179-9AF8-D016FFFDD02B}"/>
    <dgm:cxn modelId="{D0F3CBC8-B60C-48BF-93C2-A2AA3DB7D9E8}" srcId="{B0F794F2-415E-4B0B-B843-3847DC0C3D49}" destId="{1A2BD102-923C-4CF2-AF36-1D013E421368}" srcOrd="4" destOrd="0" parTransId="{F024F13D-FC05-409B-AE92-9353A38C40A9}" sibTransId="{ECDFA0A6-8F03-40EB-8705-55516615B335}"/>
    <dgm:cxn modelId="{7A21DEAE-BFC0-434D-8C59-33AED3D5FD16}" srcId="{B0F794F2-415E-4B0B-B843-3847DC0C3D49}" destId="{1A2FEB39-ADCF-433C-A606-1445887D2CD5}" srcOrd="0" destOrd="0" parTransId="{1D1CD338-4576-440E-8D1D-7321B8F7D42A}" sibTransId="{70A7C810-0740-4B67-B6E5-0A7086B9053F}"/>
    <dgm:cxn modelId="{5F43C291-C002-4F7D-AA1B-AF917BB9363E}" type="presOf" srcId="{9FDE7788-77F4-4BAC-A008-DAC2D0806235}" destId="{48AD5F17-5917-4D65-8AD4-CF48ABB6C2B5}" srcOrd="0" destOrd="0" presId="urn:microsoft.com/office/officeart/2005/8/layout/cycle6"/>
    <dgm:cxn modelId="{5ABCD184-05A6-49A3-BF1A-E19C3C1EABBC}" type="presParOf" srcId="{9A1F5F8A-65EF-43D8-A25E-C7B46EB7503E}" destId="{C0428B84-8A67-4C9E-A602-CBB093797B0B}" srcOrd="0" destOrd="0" presId="urn:microsoft.com/office/officeart/2005/8/layout/cycle6"/>
    <dgm:cxn modelId="{7E7FC9C1-D2B1-4186-BDB5-53CA8BEDD6BB}" type="presParOf" srcId="{9A1F5F8A-65EF-43D8-A25E-C7B46EB7503E}" destId="{0D2A7036-94FA-499C-A480-0AA5E5BA2E87}" srcOrd="1" destOrd="0" presId="urn:microsoft.com/office/officeart/2005/8/layout/cycle6"/>
    <dgm:cxn modelId="{893790FB-43D6-456A-92C7-3314D4181401}" type="presParOf" srcId="{9A1F5F8A-65EF-43D8-A25E-C7B46EB7503E}" destId="{A01E6B31-9C1A-43F6-9761-8527D12FC261}" srcOrd="2" destOrd="0" presId="urn:microsoft.com/office/officeart/2005/8/layout/cycle6"/>
    <dgm:cxn modelId="{56507318-92F1-4640-A7D7-7127CDFA4CDE}" type="presParOf" srcId="{9A1F5F8A-65EF-43D8-A25E-C7B46EB7503E}" destId="{8C250BE3-69E9-4A55-8CB8-118053B57510}" srcOrd="3" destOrd="0" presId="urn:microsoft.com/office/officeart/2005/8/layout/cycle6"/>
    <dgm:cxn modelId="{DFF06D26-7CE7-4C36-8525-8C82DBF9C32F}" type="presParOf" srcId="{9A1F5F8A-65EF-43D8-A25E-C7B46EB7503E}" destId="{89A7493E-FE31-4E69-A21E-924771D248F7}" srcOrd="4" destOrd="0" presId="urn:microsoft.com/office/officeart/2005/8/layout/cycle6"/>
    <dgm:cxn modelId="{CC7E1A49-65AE-4E03-BC3A-B1937697BB8D}" type="presParOf" srcId="{9A1F5F8A-65EF-43D8-A25E-C7B46EB7503E}" destId="{03BB5CCC-1361-47A8-A022-6AE05A26FA48}" srcOrd="5" destOrd="0" presId="urn:microsoft.com/office/officeart/2005/8/layout/cycle6"/>
    <dgm:cxn modelId="{5B879183-098D-41DB-ACC2-F1A930A9FADF}" type="presParOf" srcId="{9A1F5F8A-65EF-43D8-A25E-C7B46EB7503E}" destId="{48AD5F17-5917-4D65-8AD4-CF48ABB6C2B5}" srcOrd="6" destOrd="0" presId="urn:microsoft.com/office/officeart/2005/8/layout/cycle6"/>
    <dgm:cxn modelId="{001EE93A-44B8-4FB5-A1FC-8B14EC7BE2A0}" type="presParOf" srcId="{9A1F5F8A-65EF-43D8-A25E-C7B46EB7503E}" destId="{B0D5F5CD-52E6-45F4-9669-5CF6FF0671D9}" srcOrd="7" destOrd="0" presId="urn:microsoft.com/office/officeart/2005/8/layout/cycle6"/>
    <dgm:cxn modelId="{AF2AF92C-BC89-48B4-8166-891F1A33FBEC}" type="presParOf" srcId="{9A1F5F8A-65EF-43D8-A25E-C7B46EB7503E}" destId="{0EA56C42-1A7C-4DCE-8AAD-34451D9D3D27}" srcOrd="8" destOrd="0" presId="urn:microsoft.com/office/officeart/2005/8/layout/cycle6"/>
    <dgm:cxn modelId="{6E19583E-7873-4B70-ACDD-3B2ED63D074B}" type="presParOf" srcId="{9A1F5F8A-65EF-43D8-A25E-C7B46EB7503E}" destId="{534E4839-F328-4826-8255-17EBD2129118}" srcOrd="9" destOrd="0" presId="urn:microsoft.com/office/officeart/2005/8/layout/cycle6"/>
    <dgm:cxn modelId="{2C86BAD3-AE15-46BC-8231-417B9072BD71}" type="presParOf" srcId="{9A1F5F8A-65EF-43D8-A25E-C7B46EB7503E}" destId="{5150C6B1-58FE-4D2C-AD76-0E42B5B65760}" srcOrd="10" destOrd="0" presId="urn:microsoft.com/office/officeart/2005/8/layout/cycle6"/>
    <dgm:cxn modelId="{C4C338B7-999A-411A-8D06-F075EF935A22}" type="presParOf" srcId="{9A1F5F8A-65EF-43D8-A25E-C7B46EB7503E}" destId="{1128F14E-2EE2-40BA-A68A-F1780EBD64A5}" srcOrd="11" destOrd="0" presId="urn:microsoft.com/office/officeart/2005/8/layout/cycle6"/>
    <dgm:cxn modelId="{D381F349-4B4F-41CD-9049-DCB15BAD37EE}" type="presParOf" srcId="{9A1F5F8A-65EF-43D8-A25E-C7B46EB7503E}" destId="{38E29A8A-7380-4500-8483-8C8B5261DFFA}" srcOrd="12" destOrd="0" presId="urn:microsoft.com/office/officeart/2005/8/layout/cycle6"/>
    <dgm:cxn modelId="{3F1BFD2B-A441-424F-9229-F29F2886C88E}" type="presParOf" srcId="{9A1F5F8A-65EF-43D8-A25E-C7B46EB7503E}" destId="{9823A426-4CC2-4A6F-B101-F320E6B63424}" srcOrd="13" destOrd="0" presId="urn:microsoft.com/office/officeart/2005/8/layout/cycle6"/>
    <dgm:cxn modelId="{3A77C811-5984-48F4-8E67-4ADEC777320D}" type="presParOf" srcId="{9A1F5F8A-65EF-43D8-A25E-C7B46EB7503E}" destId="{35EA5105-F6A7-4C86-9740-67248BC9748A}" srcOrd="14" destOrd="0" presId="urn:microsoft.com/office/officeart/2005/8/layout/cycle6"/>
    <dgm:cxn modelId="{2579C98B-71C1-44D0-812C-784D61035228}" type="presParOf" srcId="{9A1F5F8A-65EF-43D8-A25E-C7B46EB7503E}" destId="{7FC4300C-9FDF-4ADA-B827-4ABDAE2C172C}" srcOrd="15" destOrd="0" presId="urn:microsoft.com/office/officeart/2005/8/layout/cycle6"/>
    <dgm:cxn modelId="{7866B9B3-563C-4997-B78E-18D304D0994B}" type="presParOf" srcId="{9A1F5F8A-65EF-43D8-A25E-C7B46EB7503E}" destId="{8DF6DCCD-105A-4990-8AE1-5A86CD79FCDF}" srcOrd="16" destOrd="0" presId="urn:microsoft.com/office/officeart/2005/8/layout/cycle6"/>
    <dgm:cxn modelId="{54255045-F0BD-426E-95EE-0A4F1B5E9B89}" type="presParOf" srcId="{9A1F5F8A-65EF-43D8-A25E-C7B46EB7503E}" destId="{E3C86494-4F86-416D-AD67-F6BF6A1B014E}" srcOrd="17" destOrd="0" presId="urn:microsoft.com/office/officeart/2005/8/layout/cycle6"/>
    <dgm:cxn modelId="{A8B9D2B2-7474-4A32-8714-7BABE8397C8A}" type="presParOf" srcId="{9A1F5F8A-65EF-43D8-A25E-C7B46EB7503E}" destId="{AB533A6A-D1AE-42A8-B3CD-33B514D84110}" srcOrd="18" destOrd="0" presId="urn:microsoft.com/office/officeart/2005/8/layout/cycle6"/>
    <dgm:cxn modelId="{503484F6-EB14-433B-8669-5F56FA751F3E}" type="presParOf" srcId="{9A1F5F8A-65EF-43D8-A25E-C7B46EB7503E}" destId="{42FEF44E-00D1-41F3-A6DA-07082FA12267}" srcOrd="19" destOrd="0" presId="urn:microsoft.com/office/officeart/2005/8/layout/cycle6"/>
    <dgm:cxn modelId="{F4F6AEDE-D7E3-4038-9318-130A411F6962}" type="presParOf" srcId="{9A1F5F8A-65EF-43D8-A25E-C7B46EB7503E}" destId="{84DB8D18-7102-4C10-93F0-64D4F2E3ECC2}" srcOrd="20" destOrd="0" presId="urn:microsoft.com/office/officeart/2005/8/layout/cycle6"/>
    <dgm:cxn modelId="{76707613-43DF-4AE7-9BD0-CE6101D83393}" type="presParOf" srcId="{9A1F5F8A-65EF-43D8-A25E-C7B46EB7503E}" destId="{1883D8B8-E5FB-410D-91C3-8D29B4913B62}" srcOrd="21" destOrd="0" presId="urn:microsoft.com/office/officeart/2005/8/layout/cycle6"/>
    <dgm:cxn modelId="{683B86CF-1357-4F8E-8DB8-E5831BCFB73B}" type="presParOf" srcId="{9A1F5F8A-65EF-43D8-A25E-C7B46EB7503E}" destId="{44E3F2A6-E253-4458-9EC3-1212ECD76897}" srcOrd="22" destOrd="0" presId="urn:microsoft.com/office/officeart/2005/8/layout/cycle6"/>
    <dgm:cxn modelId="{07CCD8CE-A289-4A55-B2C1-C637FA68EB12}" type="presParOf" srcId="{9A1F5F8A-65EF-43D8-A25E-C7B46EB7503E}" destId="{56550DE9-77C5-4211-BE64-0B2AECA3E7E0}" srcOrd="23" destOrd="0" presId="urn:microsoft.com/office/officeart/2005/8/layout/cycle6"/>
    <dgm:cxn modelId="{711AFC00-2322-4AA9-8CB2-CF91EDEAF6EB}" type="presParOf" srcId="{9A1F5F8A-65EF-43D8-A25E-C7B46EB7503E}" destId="{75485DB7-B610-4CF0-86B5-2934A7F8AD6B}" srcOrd="24" destOrd="0" presId="urn:microsoft.com/office/officeart/2005/8/layout/cycle6"/>
    <dgm:cxn modelId="{8E48EB37-B676-49AB-AB91-979AACCF8AE5}" type="presParOf" srcId="{9A1F5F8A-65EF-43D8-A25E-C7B46EB7503E}" destId="{A475885F-0232-4405-8259-61DA92891A92}" srcOrd="25" destOrd="0" presId="urn:microsoft.com/office/officeart/2005/8/layout/cycle6"/>
    <dgm:cxn modelId="{EF91F44E-F0FC-4512-B2A6-FC4FF91F9C4E}" type="presParOf" srcId="{9A1F5F8A-65EF-43D8-A25E-C7B46EB7503E}" destId="{768D3787-468B-4301-9A07-542054E622CE}" srcOrd="26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54DD9C-3FB1-4D83-ABBC-1F977E8CE4B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2D68614-EA3C-4D31-9808-C00F99CD1C6C}">
      <dgm:prSet phldrT="[Текст]"/>
      <dgm:spPr>
        <a:solidFill>
          <a:srgbClr val="FF0066"/>
        </a:solidFill>
      </dgm:spPr>
      <dgm:t>
        <a:bodyPr/>
        <a:lstStyle/>
        <a:p>
          <a:r>
            <a:rPr lang="ru-RU" dirty="0" smtClean="0"/>
            <a:t>2021 год, 84,0% </a:t>
          </a:r>
          <a:endParaRPr lang="ru-RU" dirty="0"/>
        </a:p>
      </dgm:t>
    </dgm:pt>
    <dgm:pt modelId="{962D24DA-D2C0-4B69-8A3F-12D6437E3E30}" type="parTrans" cxnId="{00F5318E-5ED6-43CA-938E-15245F1570FB}">
      <dgm:prSet/>
      <dgm:spPr/>
      <dgm:t>
        <a:bodyPr/>
        <a:lstStyle/>
        <a:p>
          <a:endParaRPr lang="ru-RU"/>
        </a:p>
      </dgm:t>
    </dgm:pt>
    <dgm:pt modelId="{75F6BC05-C6B5-4993-8121-D4B1B0225A33}" type="sibTrans" cxnId="{00F5318E-5ED6-43CA-938E-15245F1570FB}">
      <dgm:prSet/>
      <dgm:spPr/>
      <dgm:t>
        <a:bodyPr/>
        <a:lstStyle/>
        <a:p>
          <a:endParaRPr lang="ru-RU"/>
        </a:p>
      </dgm:t>
    </dgm:pt>
    <dgm:pt modelId="{65DB0276-84FA-4793-BDD7-2BDEC722614A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2020 год, 74,7%</a:t>
          </a:r>
          <a:endParaRPr lang="ru-RU" dirty="0"/>
        </a:p>
      </dgm:t>
    </dgm:pt>
    <dgm:pt modelId="{C0832B3F-87CF-490F-B96A-16BF5CC51B36}" type="sibTrans" cxnId="{B56CDA6E-5AC3-44EE-9729-1F0AAC2B0764}">
      <dgm:prSet/>
      <dgm:spPr/>
      <dgm:t>
        <a:bodyPr/>
        <a:lstStyle/>
        <a:p>
          <a:endParaRPr lang="ru-RU"/>
        </a:p>
      </dgm:t>
    </dgm:pt>
    <dgm:pt modelId="{87CB2DE9-1D2F-4CB4-8624-5FC1FB3AD7DD}" type="parTrans" cxnId="{B56CDA6E-5AC3-44EE-9729-1F0AAC2B0764}">
      <dgm:prSet/>
      <dgm:spPr/>
      <dgm:t>
        <a:bodyPr/>
        <a:lstStyle/>
        <a:p>
          <a:endParaRPr lang="ru-RU"/>
        </a:p>
      </dgm:t>
    </dgm:pt>
    <dgm:pt modelId="{7F8884BB-6C35-45B1-A841-70FEAA9AEA75}" type="pres">
      <dgm:prSet presAssocID="{B354DD9C-3FB1-4D83-ABBC-1F977E8CE4BC}" presName="linearFlow" presStyleCnt="0">
        <dgm:presLayoutVars>
          <dgm:dir/>
          <dgm:resizeHandles val="exact"/>
        </dgm:presLayoutVars>
      </dgm:prSet>
      <dgm:spPr/>
    </dgm:pt>
    <dgm:pt modelId="{B8398690-A5EF-4327-8D7D-470521438936}" type="pres">
      <dgm:prSet presAssocID="{65DB0276-84FA-4793-BDD7-2BDEC722614A}" presName="composite" presStyleCnt="0"/>
      <dgm:spPr/>
    </dgm:pt>
    <dgm:pt modelId="{7735A0FB-F60E-43B3-92D9-700783173C54}" type="pres">
      <dgm:prSet presAssocID="{65DB0276-84FA-4793-BDD7-2BDEC722614A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D5DB73D7-CD47-48E4-86CC-5BF9E68242D1}" type="pres">
      <dgm:prSet presAssocID="{65DB0276-84FA-4793-BDD7-2BDEC722614A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2DEA2-A2AD-4684-9D19-E355B15553BA}" type="pres">
      <dgm:prSet presAssocID="{C0832B3F-87CF-490F-B96A-16BF5CC51B36}" presName="spacing" presStyleCnt="0"/>
      <dgm:spPr/>
    </dgm:pt>
    <dgm:pt modelId="{DC819DF7-FAA9-4369-B53E-FA7C55E9B131}" type="pres">
      <dgm:prSet presAssocID="{C2D68614-EA3C-4D31-9808-C00F99CD1C6C}" presName="composite" presStyleCnt="0"/>
      <dgm:spPr/>
    </dgm:pt>
    <dgm:pt modelId="{2C231501-68D6-4FE7-8099-1741585D4DDA}" type="pres">
      <dgm:prSet presAssocID="{C2D68614-EA3C-4D31-9808-C00F99CD1C6C}" presName="imgShp" presStyleLbl="fgImgPlace1" presStyleIdx="1" presStyleCnt="2" custLinFactNeighborX="1429" custLinFactNeighborY="-3216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F6682505-D5F4-42C2-9064-A580F125C80E}" type="pres">
      <dgm:prSet presAssocID="{C2D68614-EA3C-4D31-9808-C00F99CD1C6C}" presName="txShp" presStyleLbl="node1" presStyleIdx="1" presStyleCnt="2" custLinFactNeighborX="720" custLinFactNeighborY="-28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6CDA6E-5AC3-44EE-9729-1F0AAC2B0764}" srcId="{B354DD9C-3FB1-4D83-ABBC-1F977E8CE4BC}" destId="{65DB0276-84FA-4793-BDD7-2BDEC722614A}" srcOrd="0" destOrd="0" parTransId="{87CB2DE9-1D2F-4CB4-8624-5FC1FB3AD7DD}" sibTransId="{C0832B3F-87CF-490F-B96A-16BF5CC51B36}"/>
    <dgm:cxn modelId="{1E11770E-4FCF-491D-A347-ED60183A7153}" type="presOf" srcId="{C2D68614-EA3C-4D31-9808-C00F99CD1C6C}" destId="{F6682505-D5F4-42C2-9064-A580F125C80E}" srcOrd="0" destOrd="0" presId="urn:microsoft.com/office/officeart/2005/8/layout/vList3"/>
    <dgm:cxn modelId="{8D87B00A-9CFB-48E7-A40E-65374DE9B593}" type="presOf" srcId="{B354DD9C-3FB1-4D83-ABBC-1F977E8CE4BC}" destId="{7F8884BB-6C35-45B1-A841-70FEAA9AEA75}" srcOrd="0" destOrd="0" presId="urn:microsoft.com/office/officeart/2005/8/layout/vList3"/>
    <dgm:cxn modelId="{00F5318E-5ED6-43CA-938E-15245F1570FB}" srcId="{B354DD9C-3FB1-4D83-ABBC-1F977E8CE4BC}" destId="{C2D68614-EA3C-4D31-9808-C00F99CD1C6C}" srcOrd="1" destOrd="0" parTransId="{962D24DA-D2C0-4B69-8A3F-12D6437E3E30}" sibTransId="{75F6BC05-C6B5-4993-8121-D4B1B0225A33}"/>
    <dgm:cxn modelId="{15514476-7545-41E1-84C9-DEF330C0990B}" type="presOf" srcId="{65DB0276-84FA-4793-BDD7-2BDEC722614A}" destId="{D5DB73D7-CD47-48E4-86CC-5BF9E68242D1}" srcOrd="0" destOrd="0" presId="urn:microsoft.com/office/officeart/2005/8/layout/vList3"/>
    <dgm:cxn modelId="{AFE0FEB7-3A43-4490-B287-52CEDDEACA8F}" type="presParOf" srcId="{7F8884BB-6C35-45B1-A841-70FEAA9AEA75}" destId="{B8398690-A5EF-4327-8D7D-470521438936}" srcOrd="0" destOrd="0" presId="urn:microsoft.com/office/officeart/2005/8/layout/vList3"/>
    <dgm:cxn modelId="{023A0375-CFD0-4EC3-BE00-BDFB882197A3}" type="presParOf" srcId="{B8398690-A5EF-4327-8D7D-470521438936}" destId="{7735A0FB-F60E-43B3-92D9-700783173C54}" srcOrd="0" destOrd="0" presId="urn:microsoft.com/office/officeart/2005/8/layout/vList3"/>
    <dgm:cxn modelId="{EFBFDA05-4EE8-4193-8D54-371920913923}" type="presParOf" srcId="{B8398690-A5EF-4327-8D7D-470521438936}" destId="{D5DB73D7-CD47-48E4-86CC-5BF9E68242D1}" srcOrd="1" destOrd="0" presId="urn:microsoft.com/office/officeart/2005/8/layout/vList3"/>
    <dgm:cxn modelId="{47F8BB10-C5DF-4A32-B6C6-A23865DCAFA1}" type="presParOf" srcId="{7F8884BB-6C35-45B1-A841-70FEAA9AEA75}" destId="{B522DEA2-A2AD-4684-9D19-E355B15553BA}" srcOrd="1" destOrd="0" presId="urn:microsoft.com/office/officeart/2005/8/layout/vList3"/>
    <dgm:cxn modelId="{205C9765-880A-42FB-84B4-CB8D3750D7CA}" type="presParOf" srcId="{7F8884BB-6C35-45B1-A841-70FEAA9AEA75}" destId="{DC819DF7-FAA9-4369-B53E-FA7C55E9B131}" srcOrd="2" destOrd="0" presId="urn:microsoft.com/office/officeart/2005/8/layout/vList3"/>
    <dgm:cxn modelId="{6D9B8934-0529-4E6C-A45D-1E79E2ED1334}" type="presParOf" srcId="{DC819DF7-FAA9-4369-B53E-FA7C55E9B131}" destId="{2C231501-68D6-4FE7-8099-1741585D4DDA}" srcOrd="0" destOrd="0" presId="urn:microsoft.com/office/officeart/2005/8/layout/vList3"/>
    <dgm:cxn modelId="{1D86E001-E83B-4637-8EAB-E30E531CE425}" type="presParOf" srcId="{DC819DF7-FAA9-4369-B53E-FA7C55E9B131}" destId="{F6682505-D5F4-42C2-9064-A580F125C8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8A7D9-EF23-4810-B165-7F4CD47529A4}">
      <dsp:nvSpPr>
        <dsp:cNvPr id="0" name=""/>
        <dsp:cNvSpPr/>
      </dsp:nvSpPr>
      <dsp:spPr>
        <a:xfrm>
          <a:off x="644723" y="0"/>
          <a:ext cx="7306865" cy="38814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6CABB-6487-46A1-921A-F7FB10686B74}">
      <dsp:nvSpPr>
        <dsp:cNvPr id="0" name=""/>
        <dsp:cNvSpPr/>
      </dsp:nvSpPr>
      <dsp:spPr>
        <a:xfrm>
          <a:off x="3968" y="1143238"/>
          <a:ext cx="2609267" cy="1552574"/>
        </a:xfrm>
        <a:prstGeom prst="roundRect">
          <a:avLst/>
        </a:prstGeom>
        <a:solidFill>
          <a:srgbClr val="0000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Доходы, тыс.руб.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581296,3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758" y="1219028"/>
        <a:ext cx="2457687" cy="1400994"/>
      </dsp:txXfrm>
    </dsp:sp>
    <dsp:sp modelId="{2D594F79-9ECE-4A6A-8231-A33D4ECB5886}">
      <dsp:nvSpPr>
        <dsp:cNvPr id="0" name=""/>
        <dsp:cNvSpPr/>
      </dsp:nvSpPr>
      <dsp:spPr>
        <a:xfrm>
          <a:off x="2967754" y="1164431"/>
          <a:ext cx="2609267" cy="1552574"/>
        </a:xfrm>
        <a:prstGeom prst="roundRect">
          <a:avLst/>
        </a:prstGeom>
        <a:solidFill>
          <a:srgbClr val="0000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Расходы, тыс.руб.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514718,9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3544" y="1240221"/>
        <a:ext cx="2457687" cy="1400994"/>
      </dsp:txXfrm>
    </dsp:sp>
    <dsp:sp modelId="{3E0CFABE-1B69-455B-8F20-D43A5D8C82FA}">
      <dsp:nvSpPr>
        <dsp:cNvPr id="0" name=""/>
        <dsp:cNvSpPr/>
      </dsp:nvSpPr>
      <dsp:spPr>
        <a:xfrm>
          <a:off x="5983075" y="1164431"/>
          <a:ext cx="2609267" cy="1552574"/>
        </a:xfrm>
        <a:prstGeom prst="roundRect">
          <a:avLst/>
        </a:prstGeom>
        <a:solidFill>
          <a:srgbClr val="0000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Профицит, тыс.руб.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66 577,4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8865" y="1240221"/>
        <a:ext cx="2457687" cy="1400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083C7-2BF0-4162-AD50-D6CB42E34209}">
      <dsp:nvSpPr>
        <dsp:cNvPr id="0" name=""/>
        <dsp:cNvSpPr/>
      </dsp:nvSpPr>
      <dsp:spPr>
        <a:xfrm>
          <a:off x="2600742" y="967973"/>
          <a:ext cx="5273590" cy="5273590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CCDD7-8DF2-4DA0-BD18-85A7AA79048C}">
      <dsp:nvSpPr>
        <dsp:cNvPr id="0" name=""/>
        <dsp:cNvSpPr/>
      </dsp:nvSpPr>
      <dsp:spPr>
        <a:xfrm>
          <a:off x="2544552" y="962805"/>
          <a:ext cx="5385970" cy="5283926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1648E-5BAA-4660-8FC6-DB3E0572E6EC}">
      <dsp:nvSpPr>
        <dsp:cNvPr id="0" name=""/>
        <dsp:cNvSpPr/>
      </dsp:nvSpPr>
      <dsp:spPr>
        <a:xfrm>
          <a:off x="2600742" y="967973"/>
          <a:ext cx="5273590" cy="5273590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80980-D59C-4411-BCCA-BD3F5D34A479}">
      <dsp:nvSpPr>
        <dsp:cNvPr id="0" name=""/>
        <dsp:cNvSpPr/>
      </dsp:nvSpPr>
      <dsp:spPr>
        <a:xfrm>
          <a:off x="3927297" y="2326038"/>
          <a:ext cx="2620479" cy="25574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Муниципальные программы  муниципального образования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Дмитриевский муниципальный район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11057" y="2700569"/>
        <a:ext cx="1852959" cy="1808398"/>
      </dsp:txXfrm>
    </dsp:sp>
    <dsp:sp modelId="{04B2C144-30A7-4B43-AF3D-063B6CFB16FE}">
      <dsp:nvSpPr>
        <dsp:cNvPr id="0" name=""/>
        <dsp:cNvSpPr/>
      </dsp:nvSpPr>
      <dsp:spPr>
        <a:xfrm>
          <a:off x="3989387" y="-175863"/>
          <a:ext cx="2496300" cy="24099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Новое качество жизни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54962" y="177062"/>
        <a:ext cx="1765150" cy="1704075"/>
      </dsp:txXfrm>
    </dsp:sp>
    <dsp:sp modelId="{C87BB52B-6262-4D55-9BE4-2C9C55AC28F6}">
      <dsp:nvSpPr>
        <dsp:cNvPr id="0" name=""/>
        <dsp:cNvSpPr/>
      </dsp:nvSpPr>
      <dsp:spPr>
        <a:xfrm>
          <a:off x="6266344" y="3661449"/>
          <a:ext cx="2403574" cy="24623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Развитие экономики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18339" y="4022046"/>
        <a:ext cx="1699584" cy="1741113"/>
      </dsp:txXfrm>
    </dsp:sp>
    <dsp:sp modelId="{72147F6D-1961-41F9-ABB3-FDA6219AE332}">
      <dsp:nvSpPr>
        <dsp:cNvPr id="0" name=""/>
        <dsp:cNvSpPr/>
      </dsp:nvSpPr>
      <dsp:spPr>
        <a:xfrm>
          <a:off x="1744614" y="3661449"/>
          <a:ext cx="2524656" cy="24623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Эффективное муниципальное управление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14341" y="4022046"/>
        <a:ext cx="1785202" cy="1741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28B84-8A67-4C9E-A602-CBB093797B0B}">
      <dsp:nvSpPr>
        <dsp:cNvPr id="0" name=""/>
        <dsp:cNvSpPr/>
      </dsp:nvSpPr>
      <dsp:spPr>
        <a:xfrm>
          <a:off x="5284659" y="-3077"/>
          <a:ext cx="2025547" cy="11664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«Развитие культуры Дмитриевского района Курской области».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ПЛАН 50 271,5  т. р.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43 863,9 т. р. 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1599" y="53863"/>
        <a:ext cx="1911667" cy="1052534"/>
      </dsp:txXfrm>
    </dsp:sp>
    <dsp:sp modelId="{A01E6B31-9C1A-43F6-9761-8527D12FC261}">
      <dsp:nvSpPr>
        <dsp:cNvPr id="0" name=""/>
        <dsp:cNvSpPr/>
      </dsp:nvSpPr>
      <dsp:spPr>
        <a:xfrm>
          <a:off x="1529993" y="-851768"/>
          <a:ext cx="6120841" cy="6120841"/>
        </a:xfrm>
        <a:custGeom>
          <a:avLst/>
          <a:gdLst/>
          <a:ahLst/>
          <a:cxnLst/>
          <a:rect l="0" t="0" r="0" b="0"/>
          <a:pathLst>
            <a:path>
              <a:moveTo>
                <a:pt x="5806060" y="1708519"/>
              </a:moveTo>
              <a:arcTo wR="3060420" hR="3060420" stAng="20027114" swAng="8239493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50BE3-69E9-4A55-8CB8-118053B57510}">
      <dsp:nvSpPr>
        <dsp:cNvPr id="0" name=""/>
        <dsp:cNvSpPr/>
      </dsp:nvSpPr>
      <dsp:spPr>
        <a:xfrm>
          <a:off x="1477720" y="3472826"/>
          <a:ext cx="3237892" cy="1569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«Обеспечение эффективного осуществления полномочий муниципального казённого учреждения «Управление хозяйственного обслуживания» Дмитриевского района Курской области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 8 488,3 т. р.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 8 422,2 т. р.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54345" y="3549451"/>
        <a:ext cx="3084642" cy="1416429"/>
      </dsp:txXfrm>
    </dsp:sp>
    <dsp:sp modelId="{03BB5CCC-1361-47A8-A022-6AE05A26FA48}">
      <dsp:nvSpPr>
        <dsp:cNvPr id="0" name=""/>
        <dsp:cNvSpPr/>
      </dsp:nvSpPr>
      <dsp:spPr>
        <a:xfrm>
          <a:off x="2888853" y="-1052840"/>
          <a:ext cx="7438123" cy="7438123"/>
        </a:xfrm>
        <a:custGeom>
          <a:avLst/>
          <a:gdLst/>
          <a:ahLst/>
          <a:cxnLst/>
          <a:rect l="0" t="0" r="0" b="0"/>
          <a:pathLst>
            <a:path>
              <a:moveTo>
                <a:pt x="73118" y="4452900"/>
              </a:moveTo>
              <a:arcTo wR="3719061" hR="3719061" stAng="10117189" swAng="1066249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D5F17-5917-4D65-8AD4-CF48ABB6C2B5}">
      <dsp:nvSpPr>
        <dsp:cNvPr id="0" name=""/>
        <dsp:cNvSpPr/>
      </dsp:nvSpPr>
      <dsp:spPr>
        <a:xfrm>
          <a:off x="9184277" y="1859614"/>
          <a:ext cx="2448046" cy="11257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«Развитие образования Дмитриевского района Курской области»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403 678,5 т. р.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340 642,7  т. р. 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239233" y="1914570"/>
        <a:ext cx="2338134" cy="1015864"/>
      </dsp:txXfrm>
    </dsp:sp>
    <dsp:sp modelId="{0EA56C42-1A7C-4DCE-8AAD-34451D9D3D27}">
      <dsp:nvSpPr>
        <dsp:cNvPr id="0" name=""/>
        <dsp:cNvSpPr/>
      </dsp:nvSpPr>
      <dsp:spPr>
        <a:xfrm>
          <a:off x="4384445" y="-280670"/>
          <a:ext cx="6120841" cy="6120841"/>
        </a:xfrm>
        <a:custGeom>
          <a:avLst/>
          <a:gdLst/>
          <a:ahLst/>
          <a:cxnLst/>
          <a:rect l="0" t="0" r="0" b="0"/>
          <a:pathLst>
            <a:path>
              <a:moveTo>
                <a:pt x="6113616" y="3270600"/>
              </a:moveTo>
              <a:arcTo wR="3060420" hR="3060420" stAng="236279" swAng="501194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E4839-F328-4826-8255-17EBD2129118}">
      <dsp:nvSpPr>
        <dsp:cNvPr id="0" name=""/>
        <dsp:cNvSpPr/>
      </dsp:nvSpPr>
      <dsp:spPr>
        <a:xfrm>
          <a:off x="9168615" y="3435697"/>
          <a:ext cx="2353867" cy="16216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«Обеспечение доступным и комфортным жильем и коммунальными услугами граждан Дмитриевского района Курской области»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5 611,0 т. р.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5 361,3 т. р. 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247776" y="3514858"/>
        <a:ext cx="2195545" cy="1463297"/>
      </dsp:txXfrm>
    </dsp:sp>
    <dsp:sp modelId="{1128F14E-2EE2-40BA-A68A-F1780EBD64A5}">
      <dsp:nvSpPr>
        <dsp:cNvPr id="0" name=""/>
        <dsp:cNvSpPr/>
      </dsp:nvSpPr>
      <dsp:spPr>
        <a:xfrm>
          <a:off x="2611250" y="-495126"/>
          <a:ext cx="7835391" cy="7835391"/>
        </a:xfrm>
        <a:custGeom>
          <a:avLst/>
          <a:gdLst/>
          <a:ahLst/>
          <a:cxnLst/>
          <a:rect l="0" t="0" r="0" b="0"/>
          <a:pathLst>
            <a:path>
              <a:moveTo>
                <a:pt x="7444620" y="5623317"/>
              </a:moveTo>
              <a:arcTo wR="3917695" hR="3917695" stAng="1548505" swAng="1066249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29A8A-7380-4500-8483-8C8B5261DFFA}">
      <dsp:nvSpPr>
        <dsp:cNvPr id="0" name=""/>
        <dsp:cNvSpPr/>
      </dsp:nvSpPr>
      <dsp:spPr>
        <a:xfrm>
          <a:off x="2128438" y="302201"/>
          <a:ext cx="2657100" cy="14856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«Защита населения и территории от чрезвычайных ситуаций, обеспечение пожарной безопасности в Дмитриевском районе Курской области»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2 672,4  т. р.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ФАКТ 2 656,5 т. р. 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00960" y="374723"/>
        <a:ext cx="2512056" cy="1340578"/>
      </dsp:txXfrm>
    </dsp:sp>
    <dsp:sp modelId="{35EA5105-F6A7-4C86-9740-67248BC9748A}">
      <dsp:nvSpPr>
        <dsp:cNvPr id="0" name=""/>
        <dsp:cNvSpPr/>
      </dsp:nvSpPr>
      <dsp:spPr>
        <a:xfrm>
          <a:off x="1956355" y="219116"/>
          <a:ext cx="6163580" cy="6163580"/>
        </a:xfrm>
        <a:custGeom>
          <a:avLst/>
          <a:gdLst/>
          <a:ahLst/>
          <a:cxnLst/>
          <a:rect l="0" t="0" r="0" b="0"/>
          <a:pathLst>
            <a:path>
              <a:moveTo>
                <a:pt x="2431130" y="69470"/>
              </a:moveTo>
              <a:arcTo wR="3081790" hR="3081790" stAng="15468683" swAng="1066249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4300C-9FDF-4ADA-B827-4ABDAE2C172C}">
      <dsp:nvSpPr>
        <dsp:cNvPr id="0" name=""/>
        <dsp:cNvSpPr/>
      </dsp:nvSpPr>
      <dsp:spPr>
        <a:xfrm>
          <a:off x="3232625" y="5162298"/>
          <a:ext cx="2516292" cy="12476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«Комплексное развитие сельских поселений Дмитриевского района Курской области»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 5 575,5 т. р.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5542,5  т. р. 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3533" y="5223206"/>
        <a:ext cx="2394476" cy="1125883"/>
      </dsp:txXfrm>
    </dsp:sp>
    <dsp:sp modelId="{E3C86494-4F86-416D-AD67-F6BF6A1B014E}">
      <dsp:nvSpPr>
        <dsp:cNvPr id="0" name=""/>
        <dsp:cNvSpPr/>
      </dsp:nvSpPr>
      <dsp:spPr>
        <a:xfrm>
          <a:off x="2787573" y="-601902"/>
          <a:ext cx="6654013" cy="6654013"/>
        </a:xfrm>
        <a:custGeom>
          <a:avLst/>
          <a:gdLst/>
          <a:ahLst/>
          <a:cxnLst/>
          <a:rect l="0" t="0" r="0" b="0"/>
          <a:pathLst>
            <a:path>
              <a:moveTo>
                <a:pt x="1013976" y="5718421"/>
              </a:moveTo>
              <a:arcTo wR="3327006" hR="3327006" stAng="8042726" swAng="1066249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33A6A-D1AE-42A8-B3CD-33B514D84110}">
      <dsp:nvSpPr>
        <dsp:cNvPr id="0" name=""/>
        <dsp:cNvSpPr/>
      </dsp:nvSpPr>
      <dsp:spPr>
        <a:xfrm>
          <a:off x="8076648" y="287909"/>
          <a:ext cx="2066218" cy="13442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«Социальная поддержка граждан в Дмитриевском районе Курской области» 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45 859,9  т. р.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ФАКТ 43 164,6 т. р.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42269" y="353530"/>
        <a:ext cx="1934976" cy="1213019"/>
      </dsp:txXfrm>
    </dsp:sp>
    <dsp:sp modelId="{84DB8D18-7102-4C10-93F0-64D4F2E3ECC2}">
      <dsp:nvSpPr>
        <dsp:cNvPr id="0" name=""/>
        <dsp:cNvSpPr/>
      </dsp:nvSpPr>
      <dsp:spPr>
        <a:xfrm>
          <a:off x="2363216" y="-1189087"/>
          <a:ext cx="7289208" cy="7289208"/>
        </a:xfrm>
        <a:custGeom>
          <a:avLst/>
          <a:gdLst/>
          <a:ahLst/>
          <a:cxnLst/>
          <a:rect l="0" t="0" r="0" b="0"/>
          <a:pathLst>
            <a:path>
              <a:moveTo>
                <a:pt x="7210746" y="2892426"/>
              </a:moveTo>
              <a:arcTo wR="3644604" hR="3644604" stAng="20885378" swAng="1066249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3D8B8-E5FB-410D-91C3-8D29B4913B62}">
      <dsp:nvSpPr>
        <dsp:cNvPr id="0" name=""/>
        <dsp:cNvSpPr/>
      </dsp:nvSpPr>
      <dsp:spPr>
        <a:xfrm>
          <a:off x="1234243" y="2017502"/>
          <a:ext cx="2589173" cy="12613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«Повышение эффективности управления финансами в Дмитриевском районе Курской области»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11 026,3 т. р.                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10 654,8 т. р. 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95817" y="2079076"/>
        <a:ext cx="2466025" cy="1138211"/>
      </dsp:txXfrm>
    </dsp:sp>
    <dsp:sp modelId="{56550DE9-77C5-4211-BE64-0B2AECA3E7E0}">
      <dsp:nvSpPr>
        <dsp:cNvPr id="0" name=""/>
        <dsp:cNvSpPr/>
      </dsp:nvSpPr>
      <dsp:spPr>
        <a:xfrm>
          <a:off x="2421784" y="142600"/>
          <a:ext cx="6426498" cy="6426498"/>
        </a:xfrm>
        <a:custGeom>
          <a:avLst/>
          <a:gdLst/>
          <a:ahLst/>
          <a:cxnLst/>
          <a:rect l="0" t="0" r="0" b="0"/>
          <a:pathLst>
            <a:path>
              <a:moveTo>
                <a:pt x="319332" y="1816747"/>
              </a:moveTo>
              <a:arcTo wR="3213249" hR="3213249" stAng="12345618" swAng="1066249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85DB7-B610-4CF0-86B5-2934A7F8AD6B}">
      <dsp:nvSpPr>
        <dsp:cNvPr id="0" name=""/>
        <dsp:cNvSpPr/>
      </dsp:nvSpPr>
      <dsp:spPr>
        <a:xfrm>
          <a:off x="6312515" y="4694197"/>
          <a:ext cx="2665916" cy="19269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«Повышение эффективности работы с молодежью, организация отдыха и оздоровления детей, развитие физической культуры и спорта в Дмитриевском районе Курской области»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 2 113,7 т. р. 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 2 073, 7 т. р.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06581" y="4788263"/>
        <a:ext cx="2477784" cy="1738826"/>
      </dsp:txXfrm>
    </dsp:sp>
    <dsp:sp modelId="{768D3787-468B-4301-9A07-542054E622CE}">
      <dsp:nvSpPr>
        <dsp:cNvPr id="0" name=""/>
        <dsp:cNvSpPr/>
      </dsp:nvSpPr>
      <dsp:spPr>
        <a:xfrm>
          <a:off x="4118057" y="77575"/>
          <a:ext cx="6120841" cy="6120841"/>
        </a:xfrm>
        <a:custGeom>
          <a:avLst/>
          <a:gdLst/>
          <a:ahLst/>
          <a:cxnLst/>
          <a:rect l="0" t="0" r="0" b="0"/>
          <a:pathLst>
            <a:path>
              <a:moveTo>
                <a:pt x="2142444" y="5979923"/>
              </a:moveTo>
              <a:arcTo wR="3060420" hR="3060420" stAng="6447280" swAng="7397884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B73D7-CD47-48E4-86CC-5BF9E68242D1}">
      <dsp:nvSpPr>
        <dsp:cNvPr id="0" name=""/>
        <dsp:cNvSpPr/>
      </dsp:nvSpPr>
      <dsp:spPr>
        <a:xfrm rot="10800000">
          <a:off x="880278" y="41427"/>
          <a:ext cx="2329890" cy="1173704"/>
        </a:xfrm>
        <a:prstGeom prst="homePlat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57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2020 год, 74,7%</a:t>
          </a:r>
          <a:endParaRPr lang="ru-RU" sz="2400" kern="1200" dirty="0"/>
        </a:p>
      </dsp:txBody>
      <dsp:txXfrm rot="10800000">
        <a:off x="1173704" y="41427"/>
        <a:ext cx="2036464" cy="1173704"/>
      </dsp:txXfrm>
    </dsp:sp>
    <dsp:sp modelId="{7735A0FB-F60E-43B3-92D9-700783173C54}">
      <dsp:nvSpPr>
        <dsp:cNvPr id="0" name=""/>
        <dsp:cNvSpPr/>
      </dsp:nvSpPr>
      <dsp:spPr>
        <a:xfrm>
          <a:off x="293426" y="41427"/>
          <a:ext cx="1173704" cy="11737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82505-D5F4-42C2-9064-A580F125C80E}">
      <dsp:nvSpPr>
        <dsp:cNvPr id="0" name=""/>
        <dsp:cNvSpPr/>
      </dsp:nvSpPr>
      <dsp:spPr>
        <a:xfrm rot="10800000">
          <a:off x="897053" y="1234741"/>
          <a:ext cx="2329890" cy="1173704"/>
        </a:xfrm>
        <a:prstGeom prst="homePlate">
          <a:avLst/>
        </a:prstGeom>
        <a:solidFill>
          <a:srgbClr val="FF006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57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2021 год, 84,0% </a:t>
          </a:r>
          <a:endParaRPr lang="ru-RU" sz="2400" kern="1200" dirty="0"/>
        </a:p>
      </dsp:txBody>
      <dsp:txXfrm rot="10800000">
        <a:off x="1190479" y="1234741"/>
        <a:ext cx="2036464" cy="1173704"/>
      </dsp:txXfrm>
    </dsp:sp>
    <dsp:sp modelId="{2C231501-68D6-4FE7-8099-1741585D4DDA}">
      <dsp:nvSpPr>
        <dsp:cNvPr id="0" name=""/>
        <dsp:cNvSpPr/>
      </dsp:nvSpPr>
      <dsp:spPr>
        <a:xfrm>
          <a:off x="310198" y="1187981"/>
          <a:ext cx="1173704" cy="117370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B16D6-4DCE-45CF-ADA4-8A259B6A90AE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2897-CDC8-48F9-8EE5-A57F98CA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0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2897-CDC8-48F9-8EE5-A57F98CA1F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7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2897-CDC8-48F9-8EE5-A57F98CA1F0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9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6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6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15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7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85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3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0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14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8A7CC-333E-41DE-A68C-7FEC577F0B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213630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04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5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8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0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17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3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9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36BB-221B-4F9C-A58E-7F54F0132C7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1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9.jp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3.jpeg"/><Relationship Id="rId4" Type="http://schemas.openxmlformats.org/officeDocument/2006/relationships/image" Target="../media/image30.jpg"/><Relationship Id="rId9" Type="http://schemas.microsoft.com/office/2007/relationships/diagramDrawing" Target="../diagrams/drawing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08" y="4344712"/>
            <a:ext cx="3765630" cy="25318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08" y="-1"/>
            <a:ext cx="3816377" cy="26363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2"/>
            <a:ext cx="4307558" cy="26030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1928" r="1496" b="1350"/>
          <a:stretch/>
        </p:blipFill>
        <p:spPr>
          <a:xfrm>
            <a:off x="4513380" y="4344712"/>
            <a:ext cx="3782617" cy="25132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73" y="55032"/>
            <a:ext cx="4093688" cy="25812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" y="4344713"/>
            <a:ext cx="4357804" cy="25132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534893"/>
            <a:ext cx="9144000" cy="963533"/>
          </a:xfrm>
        </p:spPr>
        <p:txBody>
          <a:bodyPr>
            <a:normAutofit fontScale="90000"/>
          </a:bodyPr>
          <a:lstStyle/>
          <a:p>
            <a:r>
              <a:rPr lang="ru-RU" sz="5400" b="1" spc="300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5400" b="1" spc="300" dirty="0">
              <a:ln>
                <a:solidFill>
                  <a:schemeClr val="tx1"/>
                </a:solidFill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6678" y="3563251"/>
            <a:ext cx="10678643" cy="7166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ОТЧЕТУ ОБ ИСПОЛНЕНИИ БЮДЖЕТА МУНИЦИПАЛЬНОГО РАЙОНА «ДМИТРИЕВСКИЙ РАЙОН» КУРСКОЙ ОБЛАСТИ ЗА 2021 ГОД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80114" y="246390"/>
            <a:ext cx="8147793" cy="81238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доходам муниципального района «Дмитриевский район» Курской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17558" y="1165277"/>
            <a:ext cx="323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230142337"/>
              </p:ext>
            </p:extLst>
          </p:nvPr>
        </p:nvGraphicFramePr>
        <p:xfrm>
          <a:off x="1395663" y="1511166"/>
          <a:ext cx="7911966" cy="474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64" y="349087"/>
            <a:ext cx="499250" cy="6069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32" y="3715351"/>
            <a:ext cx="4681728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нутый угол 7"/>
          <p:cNvSpPr/>
          <p:nvPr/>
        </p:nvSpPr>
        <p:spPr>
          <a:xfrm>
            <a:off x="8137322" y="1223038"/>
            <a:ext cx="4054678" cy="588570"/>
          </a:xfrm>
          <a:prstGeom prst="foldedCorner">
            <a:avLst/>
          </a:prstGeom>
          <a:solidFill>
            <a:srgbClr val="00CC99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всего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581 296,3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108%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плану</a:t>
            </a:r>
          </a:p>
        </p:txBody>
      </p:sp>
    </p:spTree>
    <p:extLst>
      <p:ext uri="{BB962C8B-B14F-4D97-AF65-F5344CB8AC3E}">
        <p14:creationId xmlns:p14="http://schemas.microsoft.com/office/powerpoint/2010/main" val="38913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80114" y="246390"/>
            <a:ext cx="8147793" cy="81238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доходам муниципального района «Дмитриевский район» Курской области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01336046"/>
              </p:ext>
            </p:extLst>
          </p:nvPr>
        </p:nvGraphicFramePr>
        <p:xfrm>
          <a:off x="2031998" y="1732547"/>
          <a:ext cx="8103403" cy="469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64" y="349087"/>
            <a:ext cx="499250" cy="6069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Загнутый угол 12"/>
          <p:cNvSpPr/>
          <p:nvPr/>
        </p:nvSpPr>
        <p:spPr>
          <a:xfrm>
            <a:off x="7245412" y="1170809"/>
            <a:ext cx="4032448" cy="576064"/>
          </a:xfrm>
          <a:prstGeom prst="foldedCorner">
            <a:avLst/>
          </a:prstGeom>
          <a:solidFill>
            <a:srgbClr val="CCFF99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за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всего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142331,4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к плану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212" y="1746873"/>
            <a:ext cx="3281388" cy="218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715" y="3897305"/>
            <a:ext cx="3346383" cy="250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4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80114" y="246390"/>
            <a:ext cx="8147793" cy="81238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доходам муниципального района «Дмитриевский район» Курской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64" y="349087"/>
            <a:ext cx="499250" cy="6069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52008886"/>
              </p:ext>
            </p:extLst>
          </p:nvPr>
        </p:nvGraphicFramePr>
        <p:xfrm>
          <a:off x="1318661" y="1223037"/>
          <a:ext cx="9152115" cy="511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035553" y="370242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нутый угол 5"/>
          <p:cNvSpPr/>
          <p:nvPr/>
        </p:nvSpPr>
        <p:spPr>
          <a:xfrm>
            <a:off x="8065163" y="1223038"/>
            <a:ext cx="4046155" cy="614727"/>
          </a:xfrm>
          <a:prstGeom prst="foldedCorner">
            <a:avLst/>
          </a:prstGeom>
          <a:solidFill>
            <a:srgbClr val="00CC99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всего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22620,7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110%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плану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35" y="5120640"/>
            <a:ext cx="2535883" cy="1612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0" y="5369216"/>
            <a:ext cx="1672627" cy="11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7061402"/>
              </p:ext>
            </p:extLst>
          </p:nvPr>
        </p:nvGraphicFramePr>
        <p:xfrm>
          <a:off x="1318661" y="1223037"/>
          <a:ext cx="9152115" cy="511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180114" y="246390"/>
            <a:ext cx="8147793" cy="81238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доходам муниципального района «Дмитриевский район» Курской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64" y="451786"/>
            <a:ext cx="499250" cy="6069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Загнутый угол 6"/>
          <p:cNvSpPr/>
          <p:nvPr/>
        </p:nvSpPr>
        <p:spPr>
          <a:xfrm>
            <a:off x="8065163" y="1223038"/>
            <a:ext cx="4046155" cy="614727"/>
          </a:xfrm>
          <a:prstGeom prst="foldedCorner">
            <a:avLst/>
          </a:prstGeom>
          <a:solidFill>
            <a:srgbClr val="00CC99"/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всего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418520,5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106%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плану</a:t>
            </a:r>
          </a:p>
        </p:txBody>
      </p:sp>
    </p:spTree>
    <p:extLst>
      <p:ext uri="{BB962C8B-B14F-4D97-AF65-F5344CB8AC3E}">
        <p14:creationId xmlns:p14="http://schemas.microsoft.com/office/powerpoint/2010/main" val="331855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МУНИЦИПАЛЬНОГО РАЙОНА « ДМИТРИЕВСКИЙ РАЙОН» КУРСКОЙ ОБЛАСТИ ЗА 2021 ГОД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3731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07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090" y="150118"/>
            <a:ext cx="9888985" cy="158640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dirty="0"/>
              <a:t>	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ДОХОДОВ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РАЙОНА «ДМИТРИЕВСКИЙ РАЙОН» КУРСКОЙ ОБЛАСТИ ЗА 2021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dirty="0">
              <a:solidFill>
                <a:srgbClr val="0000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751479"/>
              </p:ext>
            </p:extLst>
          </p:nvPr>
        </p:nvGraphicFramePr>
        <p:xfrm>
          <a:off x="195672" y="1283515"/>
          <a:ext cx="11498582" cy="5431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7931"/>
                <a:gridCol w="1194908"/>
                <a:gridCol w="1208642"/>
                <a:gridCol w="1304784"/>
                <a:gridCol w="1182317"/>
              </a:tblGrid>
              <a:tr h="173789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муниципального района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испол.</a:t>
                      </a: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физ. лиц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102 991,9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107 290,9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125 154,0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116,6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нефтепродукты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10 056,1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11 398,7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101,9</a:t>
                      </a:r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совокупный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2 955,0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421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3 964,4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115,9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Гос. пошлина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1 554,0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833,3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1 814,3  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использования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имущества, находящегося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собственности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15 072,9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11 093,9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12 377,3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111,6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Платежи за пользование природными ресурсами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261,7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288,7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288,7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100,0</a:t>
                      </a: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оказания платных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5 469,6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5 719,1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6 161,4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107,7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матер. и нематериальных активов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18 864,4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113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3 163,1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101,6  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возмещение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ущерба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185,7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355,0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630,2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177,5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доходы(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нев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-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-28,9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ИТОГО  ДОХОДОВ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157 437,0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144 299,8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164 923,2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114,3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268 631,2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040,9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416 373,1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106,2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Дотация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6 462,1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3 924,7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3 924,7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   </a:t>
                      </a: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Субсидии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52 888,3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167 749,3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180 205,6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107,4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Субвенции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207 194,6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219 224,9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231 323,3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105,5</a:t>
                      </a:r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Иные межбюджетные      трансферты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2 891,6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813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2 572,8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91,5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безвоз.поступлен.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614,5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476,3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494,1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103,7 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Возврат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остатков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субвенций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-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1 419,9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-2147,4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-2147,4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ВСЕГО ДОХОДОВ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426 068,2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536 340,7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581 296,3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108,4</a:t>
                      </a:r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52882"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1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irishtimes.com/polopoly_fs/1.2390756.1444768811!/image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2" y="1196732"/>
            <a:ext cx="11377061" cy="566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5546" y="181069"/>
            <a:ext cx="6939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cap="all" dirty="0">
                <a:ln w="500">
                  <a:solidFill>
                    <a:srgbClr val="4E5B6F">
                      <a:shade val="20000"/>
                      <a:satMod val="120000"/>
                    </a:srgbClr>
                  </a:solidFill>
                </a:ln>
                <a:solidFill>
                  <a:srgbClr val="0033CC"/>
                </a:solidFill>
                <a:ea typeface="+mj-ea"/>
                <a:cs typeface="+mj-cs"/>
              </a:rPr>
              <a:t>расходы бюджета </a:t>
            </a:r>
            <a:r>
              <a:rPr lang="ru-RU" sz="1400" b="1" i="1" cap="all" dirty="0">
                <a:ln w="500">
                  <a:solidFill>
                    <a:srgbClr val="4E5B6F">
                      <a:shade val="20000"/>
                      <a:satMod val="120000"/>
                    </a:srgbClr>
                  </a:solidFill>
                </a:ln>
                <a:solidFill>
                  <a:srgbClr val="0033CC"/>
                </a:solidFill>
                <a:ea typeface="+mj-ea"/>
                <a:cs typeface="+mj-cs"/>
              </a:rPr>
              <a:t>- выплачиваемые из бюджета </a:t>
            </a:r>
            <a:br>
              <a:rPr lang="ru-RU" sz="1400" b="1" i="1" cap="all" dirty="0">
                <a:ln w="500">
                  <a:solidFill>
                    <a:srgbClr val="4E5B6F">
                      <a:shade val="20000"/>
                      <a:satMod val="120000"/>
                    </a:srgbClr>
                  </a:solidFill>
                </a:ln>
                <a:solidFill>
                  <a:srgbClr val="0033CC"/>
                </a:solidFill>
                <a:ea typeface="+mj-ea"/>
                <a:cs typeface="+mj-cs"/>
              </a:rPr>
            </a:br>
            <a:r>
              <a:rPr lang="ru-RU" sz="1400" b="1" i="1" cap="all" dirty="0">
                <a:ln w="500">
                  <a:solidFill>
                    <a:srgbClr val="4E5B6F">
                      <a:shade val="20000"/>
                      <a:satMod val="120000"/>
                    </a:srgbClr>
                  </a:solidFill>
                </a:ln>
                <a:solidFill>
                  <a:srgbClr val="0033CC"/>
                </a:solidFill>
                <a:ea typeface="+mj-ea"/>
                <a:cs typeface="+mj-cs"/>
              </a:rPr>
              <a:t>денежные средства, за исключением средств, являющихся </a:t>
            </a:r>
            <a:br>
              <a:rPr lang="ru-RU" sz="1400" b="1" i="1" cap="all" dirty="0">
                <a:ln w="500">
                  <a:solidFill>
                    <a:srgbClr val="4E5B6F">
                      <a:shade val="20000"/>
                      <a:satMod val="120000"/>
                    </a:srgbClr>
                  </a:solidFill>
                </a:ln>
                <a:solidFill>
                  <a:srgbClr val="0033CC"/>
                </a:solidFill>
                <a:ea typeface="+mj-ea"/>
                <a:cs typeface="+mj-cs"/>
              </a:rPr>
            </a:br>
            <a:r>
              <a:rPr lang="ru-RU" sz="1400" b="1" i="1" cap="all" dirty="0">
                <a:ln w="500">
                  <a:solidFill>
                    <a:srgbClr val="4E5B6F">
                      <a:shade val="20000"/>
                      <a:satMod val="120000"/>
                    </a:srgbClr>
                  </a:solidFill>
                </a:ln>
                <a:solidFill>
                  <a:srgbClr val="0033CC"/>
                </a:solidFill>
                <a:ea typeface="+mj-ea"/>
                <a:cs typeface="+mj-cs"/>
              </a:rPr>
              <a:t>в соответствии с БЮДЖЕТНЫМ Кодексом источниками </a:t>
            </a:r>
            <a:br>
              <a:rPr lang="ru-RU" sz="1400" b="1" i="1" cap="all" dirty="0">
                <a:ln w="500">
                  <a:solidFill>
                    <a:srgbClr val="4E5B6F">
                      <a:shade val="20000"/>
                      <a:satMod val="120000"/>
                    </a:srgbClr>
                  </a:solidFill>
                </a:ln>
                <a:solidFill>
                  <a:srgbClr val="0033CC"/>
                </a:solidFill>
                <a:ea typeface="+mj-ea"/>
                <a:cs typeface="+mj-cs"/>
              </a:rPr>
            </a:br>
            <a:r>
              <a:rPr lang="ru-RU" sz="1400" b="1" i="1" cap="all" dirty="0">
                <a:ln w="500">
                  <a:solidFill>
                    <a:srgbClr val="4E5B6F">
                      <a:shade val="20000"/>
                      <a:satMod val="120000"/>
                    </a:srgbClr>
                  </a:solidFill>
                </a:ln>
                <a:solidFill>
                  <a:srgbClr val="0033CC"/>
                </a:solidFill>
                <a:ea typeface="+mj-ea"/>
                <a:cs typeface="+mj-cs"/>
              </a:rPr>
              <a:t>финансирования дефицита бюджета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62171" y="2866451"/>
            <a:ext cx="2616452" cy="143950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РАСХОДЫ БЮДЖЕТА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ПО ОСНОВНЫМ ФУНКЦИЯМ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6904962" y="2257177"/>
            <a:ext cx="430040" cy="1674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639955" y="1563217"/>
            <a:ext cx="135802" cy="4418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6901399" y="2643017"/>
            <a:ext cx="430040" cy="1674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6870097" y="2996561"/>
            <a:ext cx="430040" cy="1674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6879237" y="3367129"/>
            <a:ext cx="430040" cy="1674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6936226" y="3794668"/>
            <a:ext cx="430040" cy="1674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6933316" y="4138462"/>
            <a:ext cx="430040" cy="1674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6936226" y="4438989"/>
            <a:ext cx="430040" cy="1674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6971817" y="4825622"/>
            <a:ext cx="430040" cy="1674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>
            <a:off x="7020412" y="5288321"/>
            <a:ext cx="430040" cy="1674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7001271" y="5611094"/>
            <a:ext cx="430040" cy="1674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6082815" y="3411323"/>
            <a:ext cx="430040" cy="1674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6854229" y="1575576"/>
            <a:ext cx="430040" cy="1674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с вырезом 25"/>
          <p:cNvSpPr/>
          <p:nvPr/>
        </p:nvSpPr>
        <p:spPr>
          <a:xfrm>
            <a:off x="6870097" y="1890845"/>
            <a:ext cx="430040" cy="1674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73291" y="1532708"/>
            <a:ext cx="4250280" cy="276999"/>
          </a:xfrm>
          <a:prstGeom prst="rect">
            <a:avLst/>
          </a:prstGeom>
          <a:solidFill>
            <a:srgbClr val="FFFF00"/>
          </a:solidFill>
          <a:ln>
            <a:gradFill>
              <a:gsLst>
                <a:gs pos="0">
                  <a:srgbClr val="E6F4C6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rgbClr val="FFFF00"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Общегосударственные вопросы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473291" y="1850862"/>
            <a:ext cx="4250280" cy="26407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оборона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473291" y="2156094"/>
            <a:ext cx="4250280" cy="430638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495310" y="2640491"/>
            <a:ext cx="4228261" cy="26950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экономика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08522" y="2996561"/>
            <a:ext cx="4215049" cy="24980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Жилищно-коммунальное хозяйство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08521" y="3332927"/>
            <a:ext cx="4215049" cy="32428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окружающей среды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508520" y="3751695"/>
            <a:ext cx="4215049" cy="307652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526736" y="4121583"/>
            <a:ext cx="4196833" cy="268383"/>
          </a:xfrm>
          <a:prstGeom prst="roundRect">
            <a:avLst/>
          </a:prstGeom>
          <a:solidFill>
            <a:srgbClr val="61D6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и кинематография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526736" y="4452202"/>
            <a:ext cx="4196833" cy="256332"/>
          </a:xfrm>
          <a:prstGeom prst="round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508520" y="4804396"/>
            <a:ext cx="4215049" cy="346151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Физическая культура и спорт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08520" y="5258411"/>
            <a:ext cx="4215049" cy="264881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муниципального долга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473291" y="5604481"/>
            <a:ext cx="4250278" cy="255069"/>
          </a:xfrm>
          <a:prstGeom prst="roundRect">
            <a:avLst/>
          </a:prstGeom>
          <a:solidFill>
            <a:srgbClr val="00CC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/>
          </p:cNvSpPr>
          <p:nvPr/>
        </p:nvSpPr>
        <p:spPr>
          <a:xfrm>
            <a:off x="2062614" y="157499"/>
            <a:ext cx="7239000" cy="86409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Отраслевая структура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бюджета за 2021 год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5" y="303143"/>
            <a:ext cx="1181852" cy="1436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852715"/>
              </p:ext>
            </p:extLst>
          </p:nvPr>
        </p:nvGraphicFramePr>
        <p:xfrm>
          <a:off x="1665170" y="1116524"/>
          <a:ext cx="9269126" cy="5601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417"/>
                <a:gridCol w="3325909"/>
                <a:gridCol w="1667497"/>
                <a:gridCol w="1499702"/>
                <a:gridCol w="1668601"/>
              </a:tblGrid>
              <a:tr h="711984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Уточненный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</a:tr>
              <a:tr h="4068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39 039,6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34 513,8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88,4</a:t>
                      </a:r>
                      <a:endParaRPr lang="ru-RU" dirty="0"/>
                    </a:p>
                  </a:txBody>
                  <a:tcPr/>
                </a:tc>
              </a:tr>
              <a:tr h="5763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правоохранительная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деятельность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2 672,4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2 656,5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99,4</a:t>
                      </a:r>
                      <a:endParaRPr lang="ru-RU" dirty="0"/>
                    </a:p>
                  </a:txBody>
                  <a:tcPr/>
                </a:tc>
              </a:tr>
              <a:tr h="4068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</a:t>
                      </a:r>
                      <a:r>
                        <a:rPr lang="ru-RU" sz="1400" baseline="0" dirty="0" smtClean="0"/>
                        <a:t>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53 698,5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26 550,5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49,4</a:t>
                      </a:r>
                      <a:endParaRPr lang="ru-RU" dirty="0"/>
                    </a:p>
                  </a:txBody>
                  <a:tcPr/>
                </a:tc>
              </a:tr>
              <a:tr h="6519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05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</a:t>
                      </a:r>
                      <a:r>
                        <a:rPr lang="ru-RU" sz="1400" baseline="0" dirty="0" smtClean="0"/>
                        <a:t> хозяйство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10 606,8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r>
                        <a:rPr lang="ru-RU" baseline="0" dirty="0" smtClean="0"/>
                        <a:t> 333,8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97,4</a:t>
                      </a:r>
                      <a:endParaRPr lang="ru-RU" dirty="0"/>
                    </a:p>
                  </a:txBody>
                  <a:tcPr/>
                </a:tc>
              </a:tr>
              <a:tr h="4068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401 527,0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338 922,0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84,4</a:t>
                      </a:r>
                      <a:endParaRPr lang="ru-RU" dirty="0"/>
                    </a:p>
                  </a:txBody>
                  <a:tcPr/>
                </a:tc>
              </a:tr>
              <a:tr h="4068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</a:t>
                      </a:r>
                      <a:r>
                        <a:rPr lang="ru-RU" sz="1400" baseline="0" dirty="0" smtClean="0"/>
                        <a:t>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52 107,4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45 415,3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87,2</a:t>
                      </a:r>
                      <a:endParaRPr lang="ru-RU" dirty="0"/>
                    </a:p>
                  </a:txBody>
                  <a:tcPr/>
                </a:tc>
              </a:tr>
              <a:tr h="4068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Здравоохранение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716,4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4068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</a:t>
                      </a:r>
                      <a:r>
                        <a:rPr lang="ru-RU" sz="1400" baseline="0" dirty="0" smtClean="0"/>
                        <a:t>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50 760,5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47 621,1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93,8</a:t>
                      </a:r>
                      <a:endParaRPr lang="ru-RU" dirty="0"/>
                    </a:p>
                  </a:txBody>
                  <a:tcPr/>
                </a:tc>
              </a:tr>
              <a:tr h="4068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377,6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92,8</a:t>
                      </a:r>
                      <a:endParaRPr lang="ru-RU" dirty="0"/>
                    </a:p>
                  </a:txBody>
                  <a:tcPr/>
                </a:tc>
              </a:tr>
              <a:tr h="4068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7 639,1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7 639,1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40684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Расходы Бюджета- всего: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619</a:t>
                      </a:r>
                      <a:r>
                        <a:rPr lang="ru-RU" baseline="0" dirty="0" smtClean="0"/>
                        <a:t> 145,3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514 718,9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8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1400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</a:t>
            </a:r>
            <a:b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РАЙОНА </a:t>
            </a:r>
            <a:b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«ДМИТРИЕВСКИЙ РАЙОН» ЗА 2021 ГОД В СРАВНЕНИИ С 2020 ГОДОМ</a:t>
            </a:r>
            <a:endParaRPr lang="ru-RU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140032"/>
            <a:ext cx="5157787" cy="70064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–</a:t>
            </a:r>
          </a:p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405 575,7 тыс. рублей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8243913"/>
              </p:ext>
            </p:extLst>
          </p:nvPr>
        </p:nvGraphicFramePr>
        <p:xfrm>
          <a:off x="0" y="1923802"/>
          <a:ext cx="5997575" cy="493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172200" y="1140031"/>
            <a:ext cx="5183188" cy="70064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–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514 718,9 тыс. рублей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29766657"/>
              </p:ext>
            </p:extLst>
          </p:nvPr>
        </p:nvGraphicFramePr>
        <p:xfrm>
          <a:off x="5997575" y="1923803"/>
          <a:ext cx="6194425" cy="493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89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89619292"/>
              </p:ext>
            </p:extLst>
          </p:nvPr>
        </p:nvGraphicFramePr>
        <p:xfrm>
          <a:off x="731520" y="214289"/>
          <a:ext cx="10414534" cy="640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1" y="235766"/>
            <a:ext cx="1181852" cy="1436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90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Уважаемые жители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Дмитриевского района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Курской области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9235" y="1167897"/>
            <a:ext cx="7697850" cy="4997513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ru-RU" dirty="0"/>
          </a:p>
          <a:p>
            <a:pPr algn="ctr"/>
            <a:endParaRPr lang="ru-RU" sz="36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Предлагаем </a:t>
            </a:r>
            <a:r>
              <a:rPr lang="ru-RU" sz="3200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вашему вниманию </a:t>
            </a:r>
            <a:r>
              <a:rPr lang="ru-RU" sz="320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3200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котором кратко и доступно отражены основные положения отчета об исполнении бюджета муниципального района </a:t>
            </a:r>
            <a:r>
              <a:rPr lang="ru-RU" sz="32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dirty="0" smtClean="0">
                <a:solidFill>
                  <a:srgbClr val="002060"/>
                </a:solidFill>
              </a:rPr>
              <a:t>«</a:t>
            </a:r>
            <a:r>
              <a:rPr lang="ru-RU" sz="2500" dirty="0">
                <a:solidFill>
                  <a:srgbClr val="7030A0"/>
                </a:solidFill>
              </a:rPr>
              <a:t>Бюджет для граждан</a:t>
            </a:r>
            <a:r>
              <a:rPr lang="ru-RU" sz="2500" dirty="0">
                <a:solidFill>
                  <a:srgbClr val="002060"/>
                </a:solidFill>
              </a:rPr>
              <a:t>» познакомит Вас с положениями основного финансового </a:t>
            </a:r>
            <a:r>
              <a:rPr lang="ru-RU" sz="2500" dirty="0" smtClean="0">
                <a:solidFill>
                  <a:srgbClr val="002060"/>
                </a:solidFill>
              </a:rPr>
              <a:t>документа Дмитриевского  муниципального </a:t>
            </a:r>
            <a:r>
              <a:rPr lang="ru-RU" sz="2500" dirty="0">
                <a:solidFill>
                  <a:srgbClr val="002060"/>
                </a:solidFill>
              </a:rPr>
              <a:t>района – решения Представительного собрания </a:t>
            </a:r>
            <a:r>
              <a:rPr lang="ru-RU" sz="2500" dirty="0" smtClean="0">
                <a:solidFill>
                  <a:srgbClr val="002060"/>
                </a:solidFill>
              </a:rPr>
              <a:t>Дмитриевского района </a:t>
            </a:r>
            <a:r>
              <a:rPr lang="ru-RU" sz="2500" dirty="0">
                <a:solidFill>
                  <a:srgbClr val="002060"/>
                </a:solidFill>
              </a:rPr>
              <a:t>Курской области «</a:t>
            </a:r>
            <a:r>
              <a:rPr lang="ru-RU" sz="2500" dirty="0">
                <a:solidFill>
                  <a:srgbClr val="7030A0"/>
                </a:solidFill>
              </a:rPr>
              <a:t>Об исполнении бюджета </a:t>
            </a:r>
            <a:r>
              <a:rPr lang="ru-RU" sz="2500" dirty="0">
                <a:solidFill>
                  <a:srgbClr val="002060"/>
                </a:solidFill>
              </a:rPr>
              <a:t>муниципального района </a:t>
            </a:r>
            <a:r>
              <a:rPr lang="ru-RU" sz="2500" dirty="0" smtClean="0">
                <a:solidFill>
                  <a:srgbClr val="002060"/>
                </a:solidFill>
              </a:rPr>
              <a:t>«Дмитриевский  </a:t>
            </a:r>
            <a:r>
              <a:rPr lang="ru-RU" sz="2500" dirty="0">
                <a:solidFill>
                  <a:srgbClr val="002060"/>
                </a:solidFill>
              </a:rPr>
              <a:t>район» </a:t>
            </a:r>
            <a:r>
              <a:rPr lang="ru-RU" sz="2500" dirty="0">
                <a:solidFill>
                  <a:srgbClr val="7030A0"/>
                </a:solidFill>
              </a:rPr>
              <a:t>за </a:t>
            </a:r>
            <a:r>
              <a:rPr lang="ru-RU" sz="2500" dirty="0" smtClean="0">
                <a:solidFill>
                  <a:srgbClr val="7030A0"/>
                </a:solidFill>
              </a:rPr>
              <a:t>2021 </a:t>
            </a:r>
            <a:r>
              <a:rPr lang="ru-RU" sz="2500" dirty="0">
                <a:solidFill>
                  <a:srgbClr val="7030A0"/>
                </a:solidFill>
              </a:rPr>
              <a:t>год</a:t>
            </a:r>
            <a:r>
              <a:rPr lang="ru-RU" sz="2500" dirty="0">
                <a:solidFill>
                  <a:srgbClr val="002060"/>
                </a:solidFill>
              </a:rPr>
              <a:t>». </a:t>
            </a:r>
            <a:r>
              <a:rPr lang="ru-RU" sz="2500" dirty="0" smtClean="0">
                <a:solidFill>
                  <a:srgbClr val="002060"/>
                </a:solidFill>
              </a:rPr>
              <a:t>А также с основными понятиями используемые в бюджетном процессе. </a:t>
            </a:r>
            <a:r>
              <a:rPr lang="ru-RU" sz="2500" dirty="0">
                <a:solidFill>
                  <a:srgbClr val="002060"/>
                </a:solidFill>
              </a:rPr>
              <a:t/>
            </a:r>
            <a:br>
              <a:rPr lang="ru-RU" sz="2500" dirty="0">
                <a:solidFill>
                  <a:srgbClr val="002060"/>
                </a:solidFill>
              </a:rPr>
            </a:br>
            <a:r>
              <a:rPr lang="ru-RU" sz="2500" dirty="0">
                <a:solidFill>
                  <a:srgbClr val="002060"/>
                </a:solidFill>
              </a:rPr>
              <a:t>         Представленная информация предназначена для широкого круга пользователей и будет интересна и полезна для всех, так как бюджет затрагивает интересы каждого жителя </a:t>
            </a:r>
            <a:r>
              <a:rPr lang="ru-RU" sz="2500" dirty="0" smtClean="0">
                <a:solidFill>
                  <a:srgbClr val="002060"/>
                </a:solidFill>
              </a:rPr>
              <a:t>Дмитриевского </a:t>
            </a:r>
            <a:r>
              <a:rPr lang="ru-RU" sz="2500" dirty="0">
                <a:solidFill>
                  <a:srgbClr val="002060"/>
                </a:solidFill>
              </a:rPr>
              <a:t>района.</a:t>
            </a:r>
            <a:br>
              <a:rPr lang="ru-RU" sz="2500" dirty="0">
                <a:solidFill>
                  <a:srgbClr val="002060"/>
                </a:solidFill>
              </a:rPr>
            </a:br>
            <a:r>
              <a:rPr lang="ru-RU" sz="2500" dirty="0">
                <a:solidFill>
                  <a:srgbClr val="002060"/>
                </a:solidFill>
              </a:rPr>
              <a:t>         Граждане – и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  <a:br>
              <a:rPr lang="ru-RU" sz="2500" dirty="0">
                <a:solidFill>
                  <a:srgbClr val="002060"/>
                </a:solidFill>
              </a:rPr>
            </a:br>
            <a:r>
              <a:rPr lang="ru-RU" sz="2500" dirty="0">
                <a:solidFill>
                  <a:srgbClr val="002060"/>
                </a:solidFill>
              </a:rPr>
              <a:t>         Мы постарались в доступной и понятной для граждан форме показать понятия и основные параметры </a:t>
            </a:r>
            <a:r>
              <a:rPr lang="ru-RU" sz="2500" dirty="0">
                <a:solidFill>
                  <a:srgbClr val="7030A0"/>
                </a:solidFill>
              </a:rPr>
              <a:t>бюджета</a:t>
            </a:r>
            <a:r>
              <a:rPr lang="ru-RU" sz="2500" dirty="0">
                <a:solidFill>
                  <a:srgbClr val="002060"/>
                </a:solidFill>
              </a:rPr>
              <a:t> района.</a:t>
            </a:r>
            <a:br>
              <a:rPr lang="ru-RU" sz="2500" dirty="0">
                <a:solidFill>
                  <a:srgbClr val="002060"/>
                </a:solidFill>
              </a:rPr>
            </a:br>
            <a:endParaRPr lang="ru-RU" sz="25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          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0" y="1260946"/>
            <a:ext cx="1770193" cy="2152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41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83" y="626082"/>
            <a:ext cx="9135517" cy="57362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442" y="5497865"/>
            <a:ext cx="3038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81860" y="5711060"/>
            <a:ext cx="453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625163" y="170460"/>
            <a:ext cx="7356335" cy="2983224"/>
          </a:xfrm>
          <a:prstGeom prst="wedgeEllipseCallout">
            <a:avLst/>
          </a:prstGeom>
          <a:scene3d>
            <a:camera prst="perspectiveHeroicExtreme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YS Text"/>
              </a:rPr>
              <a:t>Муниципальная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программа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– это документ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муниципального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планирования, представляющий собой комплекс взаимоувязанных мероприятий и инструментов, реализуемых органами местного самоуправления в целях достижения целей и задач социально-экономического развития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муниципального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образования в определенной сфере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223742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23334874"/>
              </p:ext>
            </p:extLst>
          </p:nvPr>
        </p:nvGraphicFramePr>
        <p:xfrm>
          <a:off x="-600266" y="92413"/>
          <a:ext cx="12339587" cy="674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23162" y="3244334"/>
            <a:ext cx="5745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Новое качество жизни</a:t>
            </a:r>
          </a:p>
        </p:txBody>
      </p:sp>
    </p:spTree>
    <p:extLst>
      <p:ext uri="{BB962C8B-B14F-4D97-AF65-F5344CB8AC3E}">
        <p14:creationId xmlns:p14="http://schemas.microsoft.com/office/powerpoint/2010/main" val="42146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1" y="798495"/>
            <a:ext cx="3710907" cy="278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528079" y="203839"/>
            <a:ext cx="8433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РАСХОДЫ  </a:t>
            </a:r>
            <a:r>
              <a:rPr lang="ru-RU" b="1" i="1" dirty="0">
                <a:solidFill>
                  <a:srgbClr val="C00000"/>
                </a:solidFill>
                <a:cs typeface="Times New Roman" pitchFamily="18" charset="0"/>
              </a:rPr>
              <a:t>БЮДЖЕТА </a:t>
            </a:r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Муниципального района «ДМИТРИЕВСКИЙ район» Курской области на социально-культурную сферу в 2021 году– </a:t>
            </a:r>
          </a:p>
          <a:p>
            <a:pPr algn="ctr"/>
            <a:r>
              <a:rPr lang="ru-RU" b="1" i="1" dirty="0" smtClean="0">
                <a:solidFill>
                  <a:srgbClr val="0033CC"/>
                </a:solidFill>
                <a:cs typeface="Times New Roman" pitchFamily="18" charset="0"/>
              </a:rPr>
              <a:t>432 309,0 тыс. рублей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51585" y="1035924"/>
            <a:ext cx="57753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</a:rPr>
              <a:t>Расходы на социально-культурную сферу </a:t>
            </a:r>
            <a:r>
              <a:rPr lang="ru-RU" altLang="ru-RU" dirty="0" smtClean="0">
                <a:solidFill>
                  <a:srgbClr val="002060"/>
                </a:solidFill>
              </a:rPr>
              <a:t>Дмитриевского района </a:t>
            </a:r>
            <a:r>
              <a:rPr lang="ru-RU" altLang="ru-RU" dirty="0">
                <a:solidFill>
                  <a:srgbClr val="002060"/>
                </a:solidFill>
              </a:rPr>
              <a:t>Курской области включают в себя следующие направления расходования средств районного бюджета:</a:t>
            </a:r>
          </a:p>
          <a:p>
            <a:r>
              <a:rPr lang="ru-RU" altLang="ru-RU" dirty="0">
                <a:solidFill>
                  <a:srgbClr val="002060"/>
                </a:solidFill>
              </a:rPr>
              <a:t>- образование;</a:t>
            </a:r>
          </a:p>
          <a:p>
            <a:pPr>
              <a:buFontTx/>
              <a:buChar char="-"/>
            </a:pPr>
            <a:r>
              <a:rPr lang="ru-RU" altLang="ru-RU" dirty="0">
                <a:solidFill>
                  <a:srgbClr val="002060"/>
                </a:solidFill>
              </a:rPr>
              <a:t>социальная политика;</a:t>
            </a:r>
          </a:p>
          <a:p>
            <a:r>
              <a:rPr lang="ru-RU" altLang="ru-RU" dirty="0">
                <a:solidFill>
                  <a:srgbClr val="002060"/>
                </a:solidFill>
              </a:rPr>
              <a:t>- культура, кинематография;</a:t>
            </a:r>
          </a:p>
          <a:p>
            <a:r>
              <a:rPr lang="ru-RU" altLang="ru-RU" dirty="0">
                <a:solidFill>
                  <a:srgbClr val="002060"/>
                </a:solidFill>
              </a:rPr>
              <a:t>- физическая культура и спорт.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13400" y="3467978"/>
            <a:ext cx="7202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Доля расходов на социально-культурную сферу в общих расходах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4" y="4087553"/>
            <a:ext cx="3638202" cy="2549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0" y="994757"/>
            <a:ext cx="3187542" cy="2390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6379176"/>
              </p:ext>
            </p:extLst>
          </p:nvPr>
        </p:nvGraphicFramePr>
        <p:xfrm>
          <a:off x="4167739" y="3944417"/>
          <a:ext cx="3503595" cy="278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97" y="4114309"/>
            <a:ext cx="3815506" cy="236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7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2" y="4055203"/>
            <a:ext cx="3121152" cy="2520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324" y="4067234"/>
            <a:ext cx="3335154" cy="2223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530417" y="339639"/>
            <a:ext cx="85664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cs typeface="Times New Roman" pitchFamily="18" charset="0"/>
              </a:rPr>
              <a:t>РАСХОДЫ  БЮДЖЕТА Муниципального района «ДМИТРИЕВСКИЙ район» Курской области на </a:t>
            </a:r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ОБРАЗОВАНИЕ в 2021 году-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338 922,0 тыс. рублей </a:t>
            </a:r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509270549"/>
              </p:ext>
            </p:extLst>
          </p:nvPr>
        </p:nvGraphicFramePr>
        <p:xfrm>
          <a:off x="3122266" y="1155031"/>
          <a:ext cx="4658628" cy="542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3" y="1232034"/>
            <a:ext cx="3086501" cy="2314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603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0509" y="387764"/>
            <a:ext cx="94118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n w="0"/>
                <a:solidFill>
                  <a:srgbClr val="B4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РАСХОДЫ  БЮДЖЕТА Муниципального района «ДМИТРИЕВСКИЙ район» Курской области </a:t>
            </a:r>
            <a:r>
              <a:rPr lang="ru-RU" b="1" i="1" dirty="0" smtClean="0">
                <a:ln w="0"/>
                <a:solidFill>
                  <a:srgbClr val="B4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на ФИЗИЧЕСКУЮ КУЛЬТУРУ и </a:t>
            </a:r>
            <a:r>
              <a:rPr lang="ru-RU" b="1" i="1" dirty="0">
                <a:ln w="0"/>
                <a:solidFill>
                  <a:srgbClr val="B4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СПОРТ в 2021 </a:t>
            </a:r>
            <a:r>
              <a:rPr lang="ru-RU" b="1" i="1" dirty="0" smtClean="0">
                <a:ln w="0"/>
                <a:solidFill>
                  <a:srgbClr val="B4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году – </a:t>
            </a:r>
            <a:r>
              <a:rPr lang="ru-RU" sz="20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350,6</a:t>
            </a:r>
            <a:r>
              <a:rPr lang="ru-RU" sz="2000" b="1" i="1" dirty="0" smtClean="0">
                <a:ln w="0"/>
                <a:solidFill>
                  <a:srgbClr val="B4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тыс. рублей</a:t>
            </a:r>
            <a:endParaRPr lang="ru-RU" sz="2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90" y="4308900"/>
            <a:ext cx="3694040" cy="2074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56" y="1132738"/>
            <a:ext cx="4222568" cy="316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153910413"/>
              </p:ext>
            </p:extLst>
          </p:nvPr>
        </p:nvGraphicFramePr>
        <p:xfrm>
          <a:off x="3763478" y="1311095"/>
          <a:ext cx="4096667" cy="3879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4" y="1570573"/>
            <a:ext cx="3540459" cy="2003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126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0674" y="330013"/>
            <a:ext cx="83066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РАСХОДЫ  БЮДЖЕТА Муниципального района «ДМИТРИЕВСКИЙ район» Курской области на КУЛЬТУРУ, КИНЕМАТОГРАФИЮ </a:t>
            </a:r>
            <a:r>
              <a:rPr lang="ru-RU" sz="20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в 2021 году </a:t>
            </a:r>
            <a:r>
              <a:rPr lang="ru-RU" sz="2000" b="1" i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  <a:t>45 415,3 тыс. рублей </a:t>
            </a:r>
            <a:endParaRPr lang="ru-RU" sz="2000" b="1" dirty="0">
              <a:ln w="0"/>
              <a:solidFill>
                <a:srgbClr val="FF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02" y="1349962"/>
            <a:ext cx="4320261" cy="287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46055017"/>
              </p:ext>
            </p:extLst>
          </p:nvPr>
        </p:nvGraphicFramePr>
        <p:xfrm>
          <a:off x="4899259" y="3721201"/>
          <a:ext cx="6152860" cy="339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6" y="4106213"/>
            <a:ext cx="4582488" cy="2577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18" y="1407231"/>
            <a:ext cx="3962400" cy="2916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5157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Муниципальная поддержка национальной экономики в </a:t>
            </a: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2021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году –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26550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тыс. рублей</a:t>
            </a:r>
          </a:p>
        </p:txBody>
      </p:sp>
      <p:sp>
        <p:nvSpPr>
          <p:cNvPr id="9728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23288" y="64341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852C84-8E9D-4741-8CAB-41CC28A170FF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67046944"/>
              </p:ext>
            </p:extLst>
          </p:nvPr>
        </p:nvGraphicFramePr>
        <p:xfrm>
          <a:off x="318703" y="1142999"/>
          <a:ext cx="10490468" cy="2784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67" y="3714378"/>
            <a:ext cx="5018088" cy="290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8575768"/>
      </p:ext>
    </p:extLst>
  </p:cSld>
  <p:clrMapOvr>
    <a:masterClrMapping/>
  </p:clrMapOvr>
  <p:transition advTm="95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9533" y="299636"/>
            <a:ext cx="8539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РАСХОДЫ  БЮДЖЕТА Муниципального района «ДМИТРИЕВСКИЙ район» Курской области на </a:t>
            </a:r>
            <a:r>
              <a:rPr lang="ru-RU" b="1" i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Социальную политику  в </a:t>
            </a:r>
            <a:r>
              <a:rPr lang="ru-RU" b="1" i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2021 </a:t>
            </a:r>
            <a:r>
              <a:rPr lang="ru-RU" b="1" i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году – </a:t>
            </a:r>
          </a:p>
          <a:p>
            <a:pPr lvl="0"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47 621,1 тыс. рублей</a:t>
            </a:r>
            <a:endParaRPr lang="ru-RU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ru-RU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37" y="4076139"/>
            <a:ext cx="3655135" cy="2062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2" y="1264700"/>
            <a:ext cx="3164767" cy="2133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4" y="4190237"/>
            <a:ext cx="3016140" cy="2010257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345212104"/>
              </p:ext>
            </p:extLst>
          </p:nvPr>
        </p:nvGraphicFramePr>
        <p:xfrm>
          <a:off x="2298347" y="464926"/>
          <a:ext cx="8979301" cy="569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8993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" y="651577"/>
            <a:ext cx="11845376" cy="552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1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87" y="4349802"/>
            <a:ext cx="3303085" cy="247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61648" cy="27616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61648" y="46044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</a:t>
            </a: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национального проекта «Образование» </a:t>
            </a:r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Дмитриевском районе  </a:t>
            </a: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Курской </a:t>
            </a:r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области» в</a:t>
            </a: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2021 </a:t>
            </a: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году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559" y="1301690"/>
            <a:ext cx="549477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52A2A"/>
                </a:solidFill>
                <a:latin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 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2021 года в рамках регионального проекта 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ребёнка» 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детского творчества </a:t>
            </a:r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 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человеко-мест художественной направленности по дополнительным общеобразовательным программам «Художественная роспись» и «Я – дизайнер».</a:t>
            </a:r>
          </a:p>
          <a:p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Отремонтированы учебные кабинеты в соответствии с санитарными требованиями, </a:t>
            </a:r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компьютерного, швейного оборудования, учебной мебели</a:t>
            </a:r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реализацию данного проекта было израсходовано 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1 364 761,00 рублей из бюджетов всех уровней.</a:t>
            </a:r>
            <a:endParaRPr lang="ru-RU" b="0" i="0" dirty="0"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287"/>
            <a:ext cx="3327133" cy="24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331" y="624036"/>
            <a:ext cx="3493669" cy="465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34" y="4997030"/>
            <a:ext cx="1655947" cy="1655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871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05" y="928331"/>
            <a:ext cx="5067251" cy="52289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8" y="1057258"/>
            <a:ext cx="2600464" cy="17654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56" y="304847"/>
            <a:ext cx="3416619" cy="2487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9" y="3464382"/>
            <a:ext cx="2591101" cy="2159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88839" y="10870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Дмитриевский район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 в северо-западной части Курской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 и является её составной частью. 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15611" y="3024695"/>
            <a:ext cx="51423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Территория Дмитриевского района-1270 кв. км.</a:t>
            </a: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населения-13,9 тыс. чел.</a:t>
            </a: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Дмитриевском районе: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123 сельских населенных пункта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Дмитриев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муниципальных образований, </a:t>
            </a: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муниципальный район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городское поселение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сельских поселений</a:t>
            </a:r>
          </a:p>
          <a:p>
            <a:pPr algn="ctr"/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9" y="2051109"/>
            <a:ext cx="3818780" cy="3116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42" y="3909270"/>
            <a:ext cx="4100783" cy="2759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380616" y="406299"/>
            <a:ext cx="61981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национального проекта «Демография» 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Дмитриевском районе 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Курской 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области» в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2021 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году</a:t>
            </a:r>
            <a:endParaRPr lang="ru-RU" sz="2400" dirty="0">
              <a:solidFill>
                <a:srgbClr val="0033CC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  <a:latin typeface="PT Sans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56364" y="2051109"/>
            <a:ext cx="40503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33CC"/>
                </a:solidFill>
              </a:rPr>
              <a:t> </a:t>
            </a:r>
            <a:r>
              <a:rPr lang="ru-RU" sz="2000" dirty="0" smtClean="0">
                <a:solidFill>
                  <a:srgbClr val="0033CC"/>
                </a:solidFill>
              </a:rPr>
              <a:t>      </a:t>
            </a: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проекта </a:t>
            </a: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</a:t>
            </a:r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 женщин - создание условий дошкольного образования для детей в возрасте до трех </a:t>
            </a:r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лет»  ведётся работа по строительству дошкольного учреждения на для детей от 1,5 до 3 лет. На реализацию данного проекта  в 2021 году израсходовано</a:t>
            </a:r>
          </a:p>
          <a:p>
            <a:r>
              <a:rPr lang="ru-RU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75 479 293,98 рублей из бюджетов всех уровней.</a:t>
            </a:r>
            <a:endParaRPr lang="ru-RU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01" y="406299"/>
            <a:ext cx="3797246" cy="2533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9" y="70531"/>
            <a:ext cx="3212837" cy="86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7527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88" y="15595"/>
            <a:ext cx="7893166" cy="151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" y="2487335"/>
            <a:ext cx="3505795" cy="2579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369" y="963919"/>
            <a:ext cx="3479946" cy="463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20367" y="125322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национальных проектов </a:t>
            </a: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«Образование» </a:t>
            </a:r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Дмитриевском районе Курской области» в</a:t>
            </a: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2021 </a:t>
            </a: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году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0694" y="2363862"/>
            <a:ext cx="51256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Развитие </a:t>
            </a: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 школы, приобретение современной техники, программного обеспечения, оснащение школы высокоскоростным доступом во всемирную сеть </a:t>
            </a:r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позволило </a:t>
            </a: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возможности обучения, получить доступ к современным ресурсам и </a:t>
            </a:r>
            <a:r>
              <a:rPr lang="ru-RU" sz="1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контентам</a:t>
            </a: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подключиться к онлайн-мероприятиям и лекциям, обеспечивая высокое качество и </a:t>
            </a:r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образования всех видов и уровней. </a:t>
            </a:r>
          </a:p>
          <a:p>
            <a:pPr algn="just"/>
            <a:r>
              <a:rPr lang="ru-RU" sz="1600" dirty="0">
                <a:solidFill>
                  <a:srgbClr val="0033CC"/>
                </a:solidFill>
                <a:latin typeface="a_Albionic" panose="020B0903060703020204" pitchFamily="34" charset="-52"/>
              </a:rPr>
              <a:t> </a:t>
            </a:r>
            <a:r>
              <a:rPr lang="ru-RU" sz="1600" dirty="0" smtClean="0">
                <a:solidFill>
                  <a:srgbClr val="0033CC"/>
                </a:solidFill>
                <a:latin typeface="a_Albionic" panose="020B0903060703020204" pitchFamily="34" charset="-52"/>
              </a:rPr>
              <a:t>     </a:t>
            </a:r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</a:rPr>
              <a:t>рамках </a:t>
            </a:r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реализации регионального проекта </a:t>
            </a:r>
            <a:r>
              <a:rPr lang="ru-RU" sz="1600" dirty="0">
                <a:solidFill>
                  <a:srgbClr val="0033CC"/>
                </a:solidFill>
              </a:rPr>
              <a:t>«Цифровая образовательная среда</a:t>
            </a:r>
            <a:r>
              <a:rPr lang="ru-RU" sz="1600" dirty="0" smtClean="0">
                <a:solidFill>
                  <a:srgbClr val="0033CC"/>
                </a:solidFill>
              </a:rPr>
              <a:t>»</a:t>
            </a:r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</a:rPr>
              <a:t>приобретено, установлено и запущено в работу 28 ноутбуков и 1 МФУ (принтер, сканер, копир)</a:t>
            </a:r>
            <a:endParaRPr lang="ru-RU" sz="1600" dirty="0">
              <a:solidFill>
                <a:srgbClr val="0033CC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 На </a:t>
            </a: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</a:rPr>
              <a:t>приобретение компьютерного оборудования было </a:t>
            </a:r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израсходовано </a:t>
            </a:r>
            <a:r>
              <a:rPr lang="ru-RU" sz="16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4 047 574, 96 </a:t>
            </a:r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рублей из бюджетов всех уровней.	</a:t>
            </a:r>
            <a:endParaRPr lang="ru-RU" sz="1600" dirty="0">
              <a:solidFill>
                <a:srgbClr val="0033CC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22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152797"/>
            <a:ext cx="3514986" cy="1294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79" y="152797"/>
            <a:ext cx="3657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892"/>
            <a:ext cx="3452979" cy="293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97960" y="2062743"/>
            <a:ext cx="456451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«Точка роста</a:t>
            </a: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представляет собой принципиально новое образовательное пространство, оформленное в едином стиле и оснащенное современным оборудованием.</a:t>
            </a:r>
          </a:p>
          <a:p>
            <a:pPr fontAlgn="base"/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центр </a:t>
            </a:r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как структурное подразделение школы, в деятельности которого будут применяться ещё более современные информационные технологии, средства обучения, учебное оборудование, высокоскоростной </a:t>
            </a:r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 </a:t>
            </a: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ресурсы, которые </a:t>
            </a:r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послужат </a:t>
            </a: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качества и доступности образования. </a:t>
            </a:r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fontAlgn="base"/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в рамках регионального </a:t>
            </a:r>
            <a:r>
              <a:rPr lang="en-US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«Современная школа»          На </a:t>
            </a: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данного проекта было израсходовано </a:t>
            </a:r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3 378 900,00 рублей из бюджетов всех уровней.</a:t>
            </a:r>
            <a:endParaRPr lang="ru-RU" sz="1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449" y="366735"/>
            <a:ext cx="3385028" cy="123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национального проекта «Образование» в Дмитриевском районе  Курской области» в 2021 году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81" y="3611418"/>
            <a:ext cx="3801568" cy="2760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695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ест\Desktop\ОК\дол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3738"/>
            <a:ext cx="3253121" cy="427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9991" y="54764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5"/>
                </a:solidFill>
                <a:latin typeface="YS Text"/>
              </a:rPr>
              <a:t>Муниципальный</a:t>
            </a:r>
            <a:r>
              <a:rPr lang="ru-RU" sz="2000" dirty="0">
                <a:solidFill>
                  <a:schemeClr val="accent5"/>
                </a:solidFill>
                <a:latin typeface="YS Text"/>
              </a:rPr>
              <a:t> </a:t>
            </a:r>
            <a:r>
              <a:rPr lang="ru-RU" sz="2000" b="1" dirty="0" smtClean="0">
                <a:solidFill>
                  <a:schemeClr val="accent5"/>
                </a:solidFill>
                <a:latin typeface="YS Text"/>
              </a:rPr>
              <a:t>долг</a:t>
            </a:r>
            <a:r>
              <a:rPr lang="ru-RU" sz="2000" dirty="0" smtClean="0">
                <a:solidFill>
                  <a:schemeClr val="accent5"/>
                </a:solidFill>
                <a:latin typeface="YS Text"/>
              </a:rPr>
              <a:t>- это </a:t>
            </a:r>
            <a:r>
              <a:rPr lang="ru-RU" sz="2000" dirty="0">
                <a:solidFill>
                  <a:schemeClr val="accent5"/>
                </a:solidFill>
                <a:latin typeface="YS Text"/>
              </a:rPr>
              <a:t>сумма задолженностей </a:t>
            </a:r>
            <a:r>
              <a:rPr lang="ru-RU" sz="2000" b="1" dirty="0">
                <a:solidFill>
                  <a:schemeClr val="accent5"/>
                </a:solidFill>
                <a:latin typeface="YS Text"/>
              </a:rPr>
              <a:t>муниципального</a:t>
            </a:r>
            <a:r>
              <a:rPr lang="ru-RU" sz="2000" dirty="0">
                <a:solidFill>
                  <a:schemeClr val="accent5"/>
                </a:solidFill>
                <a:latin typeface="YS Text"/>
              </a:rPr>
              <a:t> образования, в которую входят непогашенные долговые </a:t>
            </a:r>
            <a:r>
              <a:rPr lang="ru-RU" sz="2000" dirty="0" smtClean="0">
                <a:solidFill>
                  <a:schemeClr val="accent5"/>
                </a:solidFill>
                <a:latin typeface="YS Text"/>
              </a:rPr>
              <a:t>обязательства(</a:t>
            </a:r>
            <a:r>
              <a:rPr lang="ru-RU" altLang="ru-RU" sz="2000" i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т.е. кредитов, муниципальных ценных </a:t>
            </a:r>
            <a:r>
              <a:rPr lang="ru-RU" altLang="ru-RU" sz="2000" i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бумаг)</a:t>
            </a:r>
            <a:r>
              <a:rPr lang="ru-RU" sz="2000" dirty="0" smtClean="0">
                <a:solidFill>
                  <a:schemeClr val="accent5"/>
                </a:solidFill>
                <a:latin typeface="YS Text"/>
              </a:rPr>
              <a:t> </a:t>
            </a:r>
            <a:r>
              <a:rPr lang="ru-RU" sz="2000" dirty="0">
                <a:solidFill>
                  <a:schemeClr val="accent5"/>
                </a:solidFill>
                <a:latin typeface="YS Text"/>
              </a:rPr>
              <a:t>и проценты по </a:t>
            </a:r>
            <a:r>
              <a:rPr lang="ru-RU" sz="2000" dirty="0" smtClean="0">
                <a:solidFill>
                  <a:schemeClr val="accent5"/>
                </a:solidFill>
                <a:latin typeface="YS Text"/>
              </a:rPr>
              <a:t>ним, </a:t>
            </a:r>
            <a:r>
              <a:rPr lang="ru-RU" altLang="ru-RU" sz="2000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принятые на себя </a:t>
            </a:r>
            <a:r>
              <a:rPr lang="ru-RU" altLang="ru-RU" sz="2000" i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Дмитриевским районом</a:t>
            </a:r>
            <a:r>
              <a:rPr lang="ru-RU" altLang="ru-RU" sz="2000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3121" y="3094596"/>
            <a:ext cx="53933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dirty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году муниципальные </a:t>
            </a:r>
            <a:r>
              <a:rPr lang="ru-RU" sz="2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гарантии муниципальным </a:t>
            </a:r>
            <a:r>
              <a:rPr lang="ru-RU" sz="2400" dirty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образованиям и юридическим лицам </a:t>
            </a:r>
            <a:r>
              <a:rPr lang="ru-RU" sz="2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Дмитриевского района Курской </a:t>
            </a:r>
            <a:r>
              <a:rPr lang="ru-RU" sz="2400" dirty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области не предоставлялись.</a:t>
            </a:r>
          </a:p>
          <a:p>
            <a:pPr algn="ctr"/>
            <a:r>
              <a:rPr lang="ru-RU" sz="2400" dirty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Муниципальный долг по состоянию на </a:t>
            </a:r>
            <a:r>
              <a:rPr lang="ru-RU" sz="2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01.01.2022 </a:t>
            </a:r>
            <a:r>
              <a:rPr lang="ru-RU" sz="2400" dirty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года отсутствует. </a:t>
            </a:r>
          </a:p>
        </p:txBody>
      </p:sp>
    </p:spTree>
    <p:extLst>
      <p:ext uri="{BB962C8B-B14F-4D97-AF65-F5344CB8AC3E}">
        <p14:creationId xmlns:p14="http://schemas.microsoft.com/office/powerpoint/2010/main" val="1837028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49" y="1918183"/>
            <a:ext cx="6121668" cy="249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99759" y="89629"/>
            <a:ext cx="1167344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alt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</a:t>
            </a:r>
            <a:endParaRPr lang="ru-RU" alt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отчету об исполнении бюджета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униципального района «Дмитриевский район» Курской области за 2021 год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финансовым управлением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Дмитриевского района Курской области</a:t>
            </a:r>
            <a:endParaRPr lang="ru-RU" alt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b="1" dirty="0" smtClean="0">
              <a:solidFill>
                <a:srgbClr val="9A31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b="1" dirty="0">
              <a:solidFill>
                <a:srgbClr val="9A31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b="1" dirty="0" smtClean="0">
              <a:solidFill>
                <a:srgbClr val="9A31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b="1" dirty="0" smtClean="0">
              <a:solidFill>
                <a:srgbClr val="9A31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200" b="1" dirty="0">
              <a:solidFill>
                <a:srgbClr val="9A31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200" b="1" dirty="0" smtClean="0">
              <a:solidFill>
                <a:srgbClr val="9A31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Российская Федерация, Курская область,</a:t>
            </a:r>
          </a:p>
          <a:p>
            <a:pPr algn="ctr">
              <a:spcBef>
                <a:spcPct val="0"/>
              </a:spcBef>
            </a:pPr>
            <a:r>
              <a:rPr lang="ru-RU" alt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Дмитриев, ул. Ленина, 44</a:t>
            </a:r>
          </a:p>
          <a:p>
            <a:pPr algn="ctr">
              <a:spcBef>
                <a:spcPct val="0"/>
              </a:spcBef>
            </a:pP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471-50-22753, 22493, 21065</a:t>
            </a:r>
            <a:endParaRPr lang="ru-RU" altLang="ru-RU" sz="2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ru-RU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altLang="ru-RU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Dmitrievfin@mail.ru</a:t>
            </a:r>
            <a:endParaRPr lang="en-US" altLang="ru-RU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en-US" alt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бюджете можно получить на официальном сайте 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Дмитриевского </a:t>
            </a: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по адресу </a:t>
            </a:r>
            <a:r>
              <a:rPr lang="en-US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altLang="ru-RU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dmitriev.rkursk.ru</a:t>
            </a:r>
            <a:endParaRPr lang="ru-RU" altLang="ru-RU" sz="22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жданин и его участи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2" y="182882"/>
            <a:ext cx="11239429" cy="6477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9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402" y="1148519"/>
            <a:ext cx="86819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БЮДЖЕТ</a:t>
            </a:r>
            <a:r>
              <a:rPr lang="ru-RU" sz="1600" i="1" dirty="0">
                <a:solidFill>
                  <a:srgbClr val="8064A2">
                    <a:lumMod val="50000"/>
                  </a:srgbClr>
                </a:solidFill>
                <a:latin typeface="Arial" charset="0"/>
                <a:cs typeface="Arial" charset="0"/>
              </a:rPr>
              <a:t> (от </a:t>
            </a:r>
            <a:r>
              <a:rPr lang="ru-RU" sz="1600" i="1" dirty="0" err="1">
                <a:solidFill>
                  <a:srgbClr val="8064A2">
                    <a:lumMod val="50000"/>
                  </a:srgbClr>
                </a:solidFill>
                <a:latin typeface="Arial" charset="0"/>
                <a:cs typeface="Arial" charset="0"/>
              </a:rPr>
              <a:t>старонормандского</a:t>
            </a:r>
            <a:r>
              <a:rPr lang="ru-RU" sz="1600" i="1" dirty="0">
                <a:solidFill>
                  <a:srgbClr val="8064A2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sz="1600" i="1" dirty="0" err="1">
                <a:solidFill>
                  <a:srgbClr val="8064A2">
                    <a:lumMod val="50000"/>
                  </a:srgbClr>
                </a:solidFill>
                <a:latin typeface="Arial" charset="0"/>
                <a:cs typeface="Arial" charset="0"/>
              </a:rPr>
              <a:t>bougette</a:t>
            </a:r>
            <a:r>
              <a:rPr lang="ru-RU" sz="1600" i="1" dirty="0">
                <a:solidFill>
                  <a:srgbClr val="8064A2">
                    <a:lumMod val="50000"/>
                  </a:srgbClr>
                </a:solidFill>
                <a:latin typeface="Arial" charset="0"/>
                <a:cs typeface="Arial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i="1" dirty="0">
              <a:solidFill>
                <a:srgbClr val="8064A2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ДОХОДЫ БЮДЖЕТА </a:t>
            </a:r>
            <a:r>
              <a:rPr lang="ru-RU" sz="1600" i="1" dirty="0">
                <a:solidFill>
                  <a:srgbClr val="8064A2">
                    <a:lumMod val="50000"/>
                  </a:srgbClr>
                </a:solidFill>
                <a:latin typeface="Arial" charset="0"/>
                <a:cs typeface="Arial" charset="0"/>
              </a:rPr>
              <a:t>-  поступающие в бюджет денежные средства (налоги юридических и физических лиц, административные платежи и сборы, безвозмездные поступления) 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РАСХОДЫ БЮДЖЕТА </a:t>
            </a:r>
            <a:r>
              <a:rPr lang="ru-RU" sz="1600" i="1" dirty="0">
                <a:solidFill>
                  <a:srgbClr val="8064A2">
                    <a:lumMod val="50000"/>
                  </a:srgbClr>
                </a:solidFill>
                <a:latin typeface="Arial" charset="0"/>
                <a:cs typeface="Arial" charset="0"/>
              </a:rPr>
              <a:t>- выплачиваемые из бюджета денежные средства (социальные выплаты населению, содержание государственных (муниципальных) учреждений (образование, ЖКХ, культура и другие) капитальное строительство и другие).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ПРОФИЦИТ</a:t>
            </a:r>
            <a:r>
              <a:rPr lang="ru-RU" sz="1600" b="1" i="1" dirty="0">
                <a:solidFill>
                  <a:srgbClr val="8064A2">
                    <a:lumMod val="50000"/>
                  </a:srgbClr>
                </a:solidFill>
                <a:latin typeface="Arial" charset="0"/>
                <a:cs typeface="Arial" charset="0"/>
              </a:rPr>
              <a:t> - </a:t>
            </a:r>
            <a:r>
              <a:rPr lang="ru-RU" sz="1600" i="1" dirty="0">
                <a:solidFill>
                  <a:srgbClr val="8064A2">
                    <a:lumMod val="50000"/>
                  </a:srgbClr>
                </a:solidFill>
                <a:latin typeface="Arial" charset="0"/>
                <a:cs typeface="Arial" charset="0"/>
              </a:rPr>
              <a:t>превышение доходов бюджета над его расходами.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ДЕФИЦИТ</a:t>
            </a:r>
            <a:r>
              <a:rPr lang="ru-RU" sz="1600" b="1" i="1" dirty="0">
                <a:solidFill>
                  <a:srgbClr val="8064A2">
                    <a:lumMod val="50000"/>
                  </a:srgbClr>
                </a:solidFill>
                <a:latin typeface="Arial" charset="0"/>
                <a:cs typeface="Arial" charset="0"/>
              </a:rPr>
              <a:t> – </a:t>
            </a:r>
            <a:r>
              <a:rPr lang="ru-RU" sz="1600" i="1" dirty="0">
                <a:solidFill>
                  <a:srgbClr val="8064A2">
                    <a:lumMod val="50000"/>
                  </a:srgbClr>
                </a:solidFill>
                <a:latin typeface="Arial" charset="0"/>
                <a:cs typeface="Arial" charset="0"/>
              </a:rPr>
              <a:t>превышение расходов бюджета над его доходами.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БЮДЖЕТНЫЙ ПРОЦЕСС </a:t>
            </a:r>
            <a:r>
              <a:rPr lang="ru-RU" sz="1600" i="1" dirty="0">
                <a:solidFill>
                  <a:srgbClr val="8064A2">
                    <a:lumMod val="50000"/>
                  </a:srgbClr>
                </a:solidFill>
                <a:latin typeface="Arial" charset="0"/>
                <a:cs typeface="Arial" charset="0"/>
              </a:rPr>
              <a:t>–</a:t>
            </a:r>
            <a:r>
              <a:rPr lang="ru-RU" sz="1600" b="1" i="1" dirty="0">
                <a:solidFill>
                  <a:srgbClr val="8064A2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sz="1600" i="1" dirty="0">
                <a:solidFill>
                  <a:srgbClr val="8064A2">
                    <a:lumMod val="50000"/>
                  </a:srgbClr>
                </a:solidFill>
                <a:latin typeface="Arial" charset="0"/>
                <a:cs typeface="Arial" charset="0"/>
              </a:rPr>
              <a:t>регламентируемая 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</p:txBody>
      </p:sp>
      <p:sp>
        <p:nvSpPr>
          <p:cNvPr id="3" name="Заголовок 1"/>
          <p:cNvSpPr>
            <a:spLocks noGrp="1"/>
          </p:cNvSpPr>
          <p:nvPr/>
        </p:nvSpPr>
        <p:spPr bwMode="auto">
          <a:xfrm>
            <a:off x="1076425" y="291757"/>
            <a:ext cx="8229600" cy="634082"/>
          </a:xfrm>
          <a:prstGeom prst="rect">
            <a:avLst/>
          </a:prstGeom>
          <a:gradFill flip="none" rotWithShape="1">
            <a:gsLst>
              <a:gs pos="69400">
                <a:schemeClr val="accent2">
                  <a:lumMod val="60000"/>
                  <a:lumOff val="40000"/>
                </a:schemeClr>
              </a:gs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Основные термины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8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4" y="4175977"/>
            <a:ext cx="2631510" cy="17543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виды доходов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4" y="1865013"/>
            <a:ext cx="2792130" cy="17574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809" y="561315"/>
            <a:ext cx="8702056" cy="7423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_Albionic" panose="020B0903060703020204" pitchFamily="34" charset="-52"/>
              </a:rPr>
              <a:t>Дмитриевский муниципальный район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6598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3049214" y="1768760"/>
            <a:ext cx="5922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0033CC"/>
                </a:solidFill>
                <a:latin typeface="a_Albionic" panose="020B0903060703020204" pitchFamily="34" charset="-52"/>
              </a:rPr>
              <a:t>Доходы и расходы бюджета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6686" y="2820821"/>
            <a:ext cx="10053137" cy="4585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               Доходы БЮДЖЕТА составляют собственные доходы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     (НАЛОГОВЫЕ и НЕНАЛОГОВЫЕ ДОХОДЫ) и  БЕЗВОЗДМЕЗДНЫЕ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ПОСТУПЛЕНИЯ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_Albionic" panose="020B0903060703020204" pitchFamily="34" charset="-52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    от других бюджетов в виде ДОТАЦИИ, СУБСИДИЙ, СУБВЕНЦИЙ и ИНЫХ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_Albionic" panose="020B0903060703020204" pitchFamily="34" charset="-52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    МЕЖБЮДЖЕТНЫХ ТРАНСФЕРТОВ.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a_Albionic" panose="020B0903060703020204" pitchFamily="34" charset="-52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_Albionic" panose="020B0903060703020204" pitchFamily="34" charset="-52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            Расходы БЮДЖЕТА включают расходы на оказание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_Albionic" panose="020B0903060703020204" pitchFamily="34" charset="-52"/>
              </a:rPr>
              <a:t>м</a:t>
            </a:r>
            <a:r>
              <a:rPr lang="ru-RU" sz="2000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униципальных услуг, социальное обеспечение населения,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бюджетные инвестиции,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предоставление межбюджетных трансфертов,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_Albionic" panose="020B0903060703020204" pitchFamily="34" charset="-52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a_Albionic" panose="020B0903060703020204" pitchFamily="34" charset="-52"/>
              </a:rPr>
              <a:t>бслуживание муниципального долга.</a:t>
            </a:r>
          </a:p>
          <a:p>
            <a:endParaRPr lang="ru-RU" dirty="0">
              <a:solidFill>
                <a:srgbClr val="002060"/>
              </a:solidFill>
              <a:latin typeface="a_Alterna" panose="020B0606020207050204" pitchFamily="34" charset="-52"/>
            </a:endParaRPr>
          </a:p>
          <a:p>
            <a:endParaRPr lang="ru-RU" dirty="0" smtClean="0">
              <a:solidFill>
                <a:srgbClr val="002060"/>
              </a:solidFill>
              <a:latin typeface="a_Alterna" panose="020B0606020207050204" pitchFamily="34" charset="-52"/>
            </a:endParaRPr>
          </a:p>
          <a:p>
            <a:endParaRPr lang="ru-RU" dirty="0" smtClean="0">
              <a:solidFill>
                <a:srgbClr val="002060"/>
              </a:solidFill>
              <a:latin typeface="a_Alterna" panose="020B0606020207050204" pitchFamily="34" charset="-52"/>
            </a:endParaRPr>
          </a:p>
          <a:p>
            <a:endParaRPr lang="ru-RU" dirty="0">
              <a:solidFill>
                <a:srgbClr val="002060"/>
              </a:solidFill>
              <a:latin typeface="a_Alterna" panose="020B060602020705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286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жб. трансф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76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Выгнутая вниз стрелка 21"/>
          <p:cNvSpPr/>
          <p:nvPr/>
        </p:nvSpPr>
        <p:spPr>
          <a:xfrm>
            <a:off x="8003616" y="6501264"/>
            <a:ext cx="1728788" cy="360363"/>
          </a:xfrm>
          <a:prstGeom prst="curvedUpArrow">
            <a:avLst>
              <a:gd name="adj1" fmla="val 25000"/>
              <a:gd name="adj2" fmla="val 726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Двойная волна 1"/>
          <p:cNvSpPr/>
          <p:nvPr/>
        </p:nvSpPr>
        <p:spPr>
          <a:xfrm>
            <a:off x="702644" y="178143"/>
            <a:ext cx="9346131" cy="1963103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cap="all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Исполнение бюджета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– это этап бюджетного процесса, который начинается с момента утверждения решения о бюджете 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Представительным Собранием  Дмитриевского района Курской области и </a:t>
            </a:r>
            <a:r>
              <a:rPr lang="ru-RU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продолжается в течение финансового 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года</a:t>
            </a:r>
          </a:p>
          <a:p>
            <a:pPr algn="ctr">
              <a:defRPr/>
            </a:pPr>
            <a:endParaRPr lang="ru-RU" b="1" i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9357" y="1762410"/>
            <a:ext cx="2135110" cy="129837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Этапы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</a:rPr>
              <a:t>и</a:t>
            </a:r>
            <a:r>
              <a:rPr lang="ru-RU" dirty="0" smtClean="0">
                <a:solidFill>
                  <a:srgbClr val="0070C0"/>
                </a:solidFill>
              </a:rPr>
              <a:t>сполнения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бюджета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189019" y="2391137"/>
            <a:ext cx="7668513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Исполнение бюджета по расходам </a:t>
            </a:r>
            <a:r>
              <a:rPr lang="ru-RU" sz="1400" dirty="0">
                <a:latin typeface="+mn-lt"/>
                <a:cs typeface="+mn-cs"/>
              </a:rPr>
              <a:t>–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</a:t>
            </a:r>
            <a:r>
              <a:rPr lang="ru-RU" sz="1400" dirty="0" smtClean="0">
                <a:latin typeface="+mn-lt"/>
                <a:cs typeface="+mn-cs"/>
              </a:rPr>
              <a:t>расходных обязательств.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189019" y="1672935"/>
            <a:ext cx="7543386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Исполнение бюджета по доходам </a:t>
            </a:r>
            <a:r>
              <a:rPr lang="ru-RU" sz="1400" dirty="0">
                <a:latin typeface="+mn-lt"/>
                <a:cs typeface="+mn-cs"/>
              </a:rPr>
              <a:t>– 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 </a:t>
            </a:r>
            <a:r>
              <a:rPr lang="ru-RU" sz="1400" dirty="0" smtClean="0">
                <a:latin typeface="+mn-lt"/>
                <a:cs typeface="+mn-cs"/>
              </a:rPr>
              <a:t>планом.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644" y="3184163"/>
            <a:ext cx="11461647" cy="815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Составление и утверждение отчета об исполнении бюджета является важной формой контроля за исполнением бюджета.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Этапы составления и утверждения отчета об исполнении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бюджета Дмитриевского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205128">
            <a:off x="1854221" y="6376033"/>
            <a:ext cx="2048660" cy="356279"/>
          </a:xfrm>
          <a:prstGeom prst="curvedUpArrow">
            <a:avLst>
              <a:gd name="adj1" fmla="val 25000"/>
              <a:gd name="adj2" fmla="val 65515"/>
              <a:gd name="adj3" fmla="val 12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5266" y="3813446"/>
            <a:ext cx="2646949" cy="1395888"/>
          </a:xfrm>
          <a:prstGeom prst="roundRect">
            <a:avLst/>
          </a:prstGeom>
          <a:solidFill>
            <a:srgbClr val="61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solidFill>
                  <a:prstClr val="black"/>
                </a:solidFill>
                <a:latin typeface="Calibri"/>
              </a:rPr>
              <a:t>Отчет об исполнении бюджета </a:t>
            </a:r>
            <a:r>
              <a:rPr lang="ru-RU" sz="1200" b="1" dirty="0" smtClean="0">
                <a:solidFill>
                  <a:prstClr val="black"/>
                </a:solidFill>
                <a:latin typeface="Calibri"/>
              </a:rPr>
              <a:t> муниципального района составляется </a:t>
            </a:r>
            <a:r>
              <a:rPr lang="ru-RU" sz="1200" b="1" dirty="0">
                <a:solidFill>
                  <a:prstClr val="black"/>
                </a:solidFill>
                <a:latin typeface="Calibri"/>
              </a:rPr>
              <a:t>в установленном порядке на основании сводной бюджетной отчетности главных администраторов  бюджетных средств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8883" y="5237973"/>
            <a:ext cx="2275185" cy="1234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Составление отчета об исполнении бюджета за прошедший финансовый год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5351" y="4178855"/>
            <a:ext cx="2087287" cy="1167685"/>
          </a:xfrm>
          <a:prstGeom prst="roundRect">
            <a:avLst/>
          </a:prstGeom>
          <a:solidFill>
            <a:srgbClr val="61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solidFill>
                  <a:prstClr val="black"/>
                </a:solidFill>
                <a:latin typeface="Calibri"/>
              </a:rPr>
              <a:t>Предоставление отчета об исполнении бюджета в </a:t>
            </a:r>
            <a:r>
              <a:rPr lang="ru-RU" sz="1200" b="1" dirty="0" smtClean="0">
                <a:solidFill>
                  <a:prstClr val="black"/>
                </a:solidFill>
                <a:latin typeface="Calibri"/>
              </a:rPr>
              <a:t>Ревизионную комиссию Дмитриевского района Курской области </a:t>
            </a:r>
            <a:r>
              <a:rPr lang="ru-RU" sz="1200" b="1" dirty="0">
                <a:solidFill>
                  <a:prstClr val="black"/>
                </a:solidFill>
                <a:latin typeface="Calibri"/>
              </a:rPr>
              <a:t>для внешней проверки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97183" y="5414378"/>
            <a:ext cx="1809548" cy="1059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До 1 апреля текущего финансового года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4314" y="4070681"/>
            <a:ext cx="1886551" cy="1164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До 1 мая текущего финансового года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49478" y="5302204"/>
            <a:ext cx="2127156" cy="1465438"/>
          </a:xfrm>
          <a:prstGeom prst="roundRect">
            <a:avLst/>
          </a:prstGeom>
          <a:solidFill>
            <a:srgbClr val="61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solidFill>
                  <a:prstClr val="black"/>
                </a:solidFill>
                <a:latin typeface="Calibri"/>
              </a:rPr>
              <a:t>Представление отчета об исполнении бюджета с сопроводительными документами и материалами в </a:t>
            </a:r>
            <a:r>
              <a:rPr lang="ru-RU" sz="1200" b="1" dirty="0" smtClean="0">
                <a:solidFill>
                  <a:prstClr val="black"/>
                </a:solidFill>
                <a:latin typeface="Calibri"/>
              </a:rPr>
              <a:t>Представительное собрание Дмитриевского района Курской области</a:t>
            </a:r>
            <a:endParaRPr lang="ru-RU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4827214" y="3724513"/>
            <a:ext cx="2089150" cy="386504"/>
          </a:xfrm>
          <a:prstGeom prst="curvedDownArrow">
            <a:avLst>
              <a:gd name="adj1" fmla="val 25000"/>
              <a:gd name="adj2" fmla="val 50000"/>
              <a:gd name="adj3" fmla="val 34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72541" y="3940510"/>
            <a:ext cx="2156059" cy="1141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72541" y="5195675"/>
            <a:ext cx="2273000" cy="1296890"/>
          </a:xfrm>
          <a:prstGeom prst="roundRect">
            <a:avLst/>
          </a:prstGeom>
          <a:solidFill>
            <a:srgbClr val="61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solidFill>
                  <a:prstClr val="black"/>
                </a:solidFill>
                <a:latin typeface="Calibri"/>
              </a:rPr>
              <a:t>Отчет об исполнении </a:t>
            </a:r>
            <a:r>
              <a:rPr lang="ru-RU" sz="1200" b="1" dirty="0" smtClean="0">
                <a:solidFill>
                  <a:prstClr val="black"/>
                </a:solidFill>
                <a:latin typeface="Calibri"/>
              </a:rPr>
              <a:t>бюджета Дмитриевского района утверждается решением Представительного собрания Дмитриевского района Курской области</a:t>
            </a:r>
            <a:endParaRPr lang="ru-RU" sz="1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2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ИСПОЛНЕНИЯ БЮДЖЕТА</a:t>
            </a:r>
            <a:b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«ДМИТРИЕВСКИЙ РАЙОН»</a:t>
            </a:r>
            <a:b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 ЗА 2021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525145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8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6241</TotalTime>
  <Words>2102</Words>
  <Application>Microsoft Office PowerPoint</Application>
  <PresentationFormat>Широкоэкранный</PresentationFormat>
  <Paragraphs>400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a_Albionic</vt:lpstr>
      <vt:lpstr>a_Alterna</vt:lpstr>
      <vt:lpstr>Arial</vt:lpstr>
      <vt:lpstr>Calibri</vt:lpstr>
      <vt:lpstr>PT Sans</vt:lpstr>
      <vt:lpstr>Tahoma</vt:lpstr>
      <vt:lpstr>Times New Roman</vt:lpstr>
      <vt:lpstr>Trebuchet MS</vt:lpstr>
      <vt:lpstr>Wingdings 3</vt:lpstr>
      <vt:lpstr>YS Text</vt:lpstr>
      <vt:lpstr>Грань</vt:lpstr>
      <vt:lpstr>БЮДЖЕТ ДЛЯ ГРАЖДАН</vt:lpstr>
      <vt:lpstr>Уважаемые жители Дмитриевского района Курской области! </vt:lpstr>
      <vt:lpstr>Презентация PowerPoint</vt:lpstr>
      <vt:lpstr>Презентация PowerPoint</vt:lpstr>
      <vt:lpstr>Презентация PowerPoint</vt:lpstr>
      <vt:lpstr>Дмитриевский муниципальный район  </vt:lpstr>
      <vt:lpstr>Презентация PowerPoint</vt:lpstr>
      <vt:lpstr>Презентация PowerPoint</vt:lpstr>
      <vt:lpstr>ОСНОВНЫЕ ПОКАЗАТЕЛИ ИСПОЛНЕНИЯ БЮДЖЕТА  МУНИЦИПАЛЬНОГО РАЙОНА «ДМИТРИЕВСКИЙ РАЙОН» КУРСКОЙ ОБЛАСТИ ЗА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НАЛОГОВЫХ ДОХОДОВ БЮДЖЕТА МУНИЦИПАЛЬНОГО РАЙОНА « ДМИТРИЕВСКИЙ РАЙОН» КУРСКОЙ ОБЛАСТИ ЗА 2021 ГОД</vt:lpstr>
      <vt:lpstr>   ИСПОЛНЕНИЕ  ДОХОДОВ  БЮДЖЕТА МУНИЦИПАЛЬНОГО РАЙОНА «ДМИТРИЕВСКИЙ РАЙОН» КУРСКОЙ ОБЛАСТИ ЗА 2021 ГОД</vt:lpstr>
      <vt:lpstr>Презентация PowerPoint</vt:lpstr>
      <vt:lpstr>Презентация PowerPoint</vt:lpstr>
      <vt:lpstr>СТРУКТУРА РАСХОДОВ  БЮДЖЕТА МУНИЦИПАЛЬНОГО РАЙОНА  «ДМИТРИЕВСКИЙ РАЙОН» ЗА 2021 ГОД В СРАВНЕНИИ С 2020 ГОДОМ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поддержка национальной экономики в 2021 году – 26550,5 тыс.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Майорова Маша</dc:creator>
  <cp:lastModifiedBy>fin777</cp:lastModifiedBy>
  <cp:revision>443</cp:revision>
  <dcterms:created xsi:type="dcterms:W3CDTF">2017-05-15T04:15:41Z</dcterms:created>
  <dcterms:modified xsi:type="dcterms:W3CDTF">2022-04-13T07:20:18Z</dcterms:modified>
</cp:coreProperties>
</file>