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1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777" initials="f" lastIdx="1" clrIdx="0">
    <p:extLst>
      <p:ext uri="{19B8F6BF-5375-455C-9EA6-DF929625EA0E}">
        <p15:presenceInfo xmlns:p15="http://schemas.microsoft.com/office/powerpoint/2012/main" userId="fin77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0066"/>
    <a:srgbClr val="00CC66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2" autoAdjust="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08429381109961E-2"/>
          <c:y val="4.7588580799744817E-2"/>
          <c:w val="0.8999833580585036"/>
          <c:h val="0.803062644179790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107</a:t>
                    </a:r>
                    <a:r>
                      <a:rPr lang="en-US" baseline="0" dirty="0" smtClean="0"/>
                      <a:t> 431,9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117 </a:t>
                    </a:r>
                    <a:r>
                      <a:rPr lang="en-US" dirty="0" smtClean="0"/>
                      <a:t>557,0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Лист1!$B$2:$C$2</c:f>
              <c:numCache>
                <c:formatCode>#,##0.00</c:formatCode>
                <c:ptCount val="2"/>
                <c:pt idx="0">
                  <c:v>107431.9</c:v>
                </c:pt>
                <c:pt idx="1">
                  <c:v>117557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33 489,7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 </a:t>
                    </a:r>
                    <a:r>
                      <a:rPr lang="en-US" dirty="0" smtClean="0"/>
                      <a:t>880,0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Лист1!$B$3:$C$3</c:f>
              <c:numCache>
                <c:formatCode>#,##0.00</c:formatCode>
                <c:ptCount val="2"/>
                <c:pt idx="0">
                  <c:v>33489.699999999997</c:v>
                </c:pt>
                <c:pt idx="1">
                  <c:v>39880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Безвозмезные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54589371980675E-3"/>
                  <c:y val="-5.3507827627702014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287 302,8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268 631,2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Лист1!$B$4:$C$4</c:f>
              <c:numCache>
                <c:formatCode>#,##0.00</c:formatCode>
                <c:ptCount val="2"/>
                <c:pt idx="0">
                  <c:v>287302.8</c:v>
                </c:pt>
                <c:pt idx="1">
                  <c:v>268631.2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29871336"/>
        <c:axId val="229871728"/>
      </c:barChart>
      <c:catAx>
        <c:axId val="229871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871728"/>
        <c:crosses val="autoZero"/>
        <c:auto val="1"/>
        <c:lblAlgn val="ctr"/>
        <c:lblOffset val="100"/>
        <c:noMultiLvlLbl val="0"/>
      </c:catAx>
      <c:valAx>
        <c:axId val="22987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871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0048309178744E-2"/>
          <c:y val="8.9777443168055429E-2"/>
          <c:w val="0.84842995169082125"/>
          <c:h val="0.743206342508901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физ. Лиц</c:v>
                </c:pt>
                <c:pt idx="1">
                  <c:v>Акцизы на нефтепродукты</c:v>
                </c:pt>
                <c:pt idx="2">
                  <c:v>Налоги на совокуп.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87.6</c:v>
                </c:pt>
                <c:pt idx="1">
                  <c:v>8.6</c:v>
                </c:pt>
                <c:pt idx="2">
                  <c:v>2.5</c:v>
                </c:pt>
                <c:pt idx="3">
                  <c:v>1.3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34727690288727E-2"/>
          <c:y val="1.5924363340263533E-2"/>
          <c:w val="0.92271301685115448"/>
          <c:h val="0.863521796554300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</a:t>
                    </a:r>
                    <a:r>
                      <a:rPr lang="en-US" baseline="0" dirty="0" smtClean="0"/>
                      <a:t> 175,2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88254.7</c:v>
                </c:pt>
                <c:pt idx="1">
                  <c:v>102991.9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10855.6</c:v>
                </c:pt>
                <c:pt idx="1">
                  <c:v>10056.1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Налог на совокуп доход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3041.1</c:v>
                </c:pt>
                <c:pt idx="1">
                  <c:v>2955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416666666666667E-3"/>
                  <c:y val="-2.2210687433018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8873893662923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1480.7</c:v>
                </c:pt>
                <c:pt idx="1">
                  <c:v>1554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189024"/>
        <c:axId val="232189416"/>
      </c:barChart>
      <c:catAx>
        <c:axId val="23218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189416"/>
        <c:crosses val="autoZero"/>
        <c:auto val="1"/>
        <c:lblAlgn val="ctr"/>
        <c:lblOffset val="100"/>
        <c:noMultiLvlLbl val="0"/>
      </c:catAx>
      <c:valAx>
        <c:axId val="232189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18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2043409211226E-2"/>
          <c:y val="0.14032556867915894"/>
          <c:w val="0.56639691875466325"/>
          <c:h val="0.688462175304309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4822657490735917E-2"/>
                  <c:y val="-1.80171160575874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375860243515088"/>
                  <c:y val="-9.7807201455474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164107993647432"/>
                  <c:y val="-6.434684306281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4700899947061939E-2"/>
                  <c:y val="-0.12097206495808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0465854949708759E-2"/>
                  <c:y val="-0.14671080218321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0.4</c:v>
                </c:pt>
                <c:pt idx="2">
                  <c:v>6.4</c:v>
                </c:pt>
                <c:pt idx="3">
                  <c:v>8.9</c:v>
                </c:pt>
                <c:pt idx="4">
                  <c:v>56.1</c:v>
                </c:pt>
                <c:pt idx="5">
                  <c:v>11.5</c:v>
                </c:pt>
                <c:pt idx="6">
                  <c:v>6.2</c:v>
                </c:pt>
                <c:pt idx="7">
                  <c:v>0.1</c:v>
                </c:pt>
                <c:pt idx="8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65902000589244E-2"/>
          <c:y val="0.13110481806867458"/>
          <c:w val="0.55488653103395402"/>
          <c:h val="0.696608384302450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7"/>
              <c:layout>
                <c:manualLayout>
                  <c:x val="-2.8703229113275282E-2"/>
                  <c:y val="-0.1286936861256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9.6360840594566816E-2"/>
                  <c:y val="-0.11325044379054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0.1518585496282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0.6</c:v>
                </c:pt>
                <c:pt idx="2">
                  <c:v>7.4</c:v>
                </c:pt>
                <c:pt idx="3">
                  <c:v>6.1</c:v>
                </c:pt>
                <c:pt idx="4">
                  <c:v>56.7</c:v>
                </c:pt>
                <c:pt idx="5">
                  <c:v>8.1999999999999993</c:v>
                </c:pt>
                <c:pt idx="6">
                  <c:v>9.9</c:v>
                </c:pt>
                <c:pt idx="7">
                  <c:v>0.1</c:v>
                </c:pt>
                <c:pt idx="8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37967135849108"/>
          <c:y val="2.7131785705892867E-2"/>
          <c:w val="0.47688756351413064"/>
          <c:h val="0.91022369836860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Лист1!$A$2:$A$23</c:f>
              <c:strCache>
                <c:ptCount val="22"/>
                <c:pt idx="0">
                  <c:v>МП "Развитие культуры Дмитриевского района"</c:v>
                </c:pt>
                <c:pt idx="1">
                  <c:v>МП "Социальная поддержка граждан в Дмитриевском районе"</c:v>
                </c:pt>
                <c:pt idx="2">
                  <c:v>МП "Развитие образования Дмитриевского района"</c:v>
                </c:pt>
                <c:pt idx="3">
                  <c:v>МП "Управление муниципальным имуществом и земельными ресурсами"</c:v>
                </c:pt>
                <c:pt idx="4">
                  <c:v>МП "Энергосбережение и повышение энергетической эффективности в муниципальном образовании"</c:v>
                </c:pt>
                <c:pt idx="5">
                  <c:v>МП "Обеспечение доступным и комфортным жильем и коммунальными услугами граждан Дмитриевского района"</c:v>
                </c:pt>
                <c:pt idx="6">
                  <c:v>МП "Повышение эффективности работы с молодежью, организация отдыха и оздоровление детей, развитие физической культуры и спорта в  Дмитриевском районе"</c:v>
                </c:pt>
                <c:pt idx="7">
                  <c:v>МП "Развитие муниципальной службы в  Дмитриевском районе Курской области"</c:v>
                </c:pt>
                <c:pt idx="8">
                  <c:v>МП "Сохранение и развитие архивного дела"</c:v>
                </c:pt>
                <c:pt idx="9">
                  <c:v>МП "Развитие транспортной системы, обеспечение перевозки пассажиров в муниципальном образовании и безопасность дорожного движения в Дмитриевском районе"</c:v>
                </c:pt>
                <c:pt idx="10">
                  <c:v>МП "Профилактика преступлений и иных правонарушений в Дмитриевском районе"</c:v>
                </c:pt>
                <c:pt idx="11">
                  <c:v>МП "Защита населения и территории от чрезвычайных ситуаций, обеспечение пожарной безопасности и безопасности людей на водных объектах "</c:v>
                </c:pt>
                <c:pt idx="12">
                  <c:v>МП "Повышение эффективности управления финансами"</c:v>
                </c:pt>
                <c:pt idx="13">
                  <c:v>МП "Устойчивое развитие сельских территорий Дмитриевского района"</c:v>
                </c:pt>
                <c:pt idx="14">
                  <c:v>МП "Содействие занятости населения"</c:v>
                </c:pt>
                <c:pt idx="15">
                  <c:v>МП "Противодействие экстремизму и терроризму на территории Дмитриевского района Курской области"</c:v>
                </c:pt>
                <c:pt idx="16">
                  <c:v>МП "Противодействие злоупотреблению наркотиков в Дмитриевском районе Курской области"</c:v>
                </c:pt>
                <c:pt idx="17">
                  <c:v>МП "Повышение качества и доступности муниципальных услуг в Дмитриевском районе"</c:v>
                </c:pt>
                <c:pt idx="18">
                  <c:v>МП "Обеспечение эффективного осуществления полномочий МКУ "Управление хозяйственного обслуживания""</c:v>
                </c:pt>
                <c:pt idx="19">
                  <c:v>МП "Улучшение условий и охраны труда в Дмитриевском районем Курской области на 2017 - 2019 годах"</c:v>
                </c:pt>
                <c:pt idx="20">
                  <c:v>МП "Развитие информационного общества в Дмитриевском районе Курской области"</c:v>
                </c:pt>
                <c:pt idx="21">
                  <c:v>МП "Комплексное развитие сельских поселений Дмитриевского района"</c:v>
                </c:pt>
              </c:strCache>
            </c:strRef>
          </c:cat>
          <c:val>
            <c:numRef>
              <c:f>Лист1!$B$2:$B$23</c:f>
              <c:numCache>
                <c:formatCode>_-* #,##0.0_р_._-;\-* #,##0.0_р_._-;_-* "-"??_р_._-;_-@_-</c:formatCode>
                <c:ptCount val="22"/>
                <c:pt idx="0">
                  <c:v>31471.8</c:v>
                </c:pt>
                <c:pt idx="1">
                  <c:v>36261.300000000003</c:v>
                </c:pt>
                <c:pt idx="2">
                  <c:v>231026.1</c:v>
                </c:pt>
                <c:pt idx="3">
                  <c:v>140.19999999999999</c:v>
                </c:pt>
                <c:pt idx="4">
                  <c:v>20</c:v>
                </c:pt>
                <c:pt idx="5">
                  <c:v>9785.1</c:v>
                </c:pt>
                <c:pt idx="6">
                  <c:v>1696</c:v>
                </c:pt>
                <c:pt idx="7">
                  <c:v>33.799999999999997</c:v>
                </c:pt>
                <c:pt idx="8">
                  <c:v>502.4</c:v>
                </c:pt>
                <c:pt idx="9">
                  <c:v>30386</c:v>
                </c:pt>
                <c:pt idx="10">
                  <c:v>315.8</c:v>
                </c:pt>
                <c:pt idx="11">
                  <c:v>2232</c:v>
                </c:pt>
                <c:pt idx="12">
                  <c:v>12092.7</c:v>
                </c:pt>
                <c:pt idx="13">
                  <c:v>7753.2</c:v>
                </c:pt>
                <c:pt idx="14">
                  <c:v>40</c:v>
                </c:pt>
                <c:pt idx="15">
                  <c:v>68.7</c:v>
                </c:pt>
                <c:pt idx="16">
                  <c:v>2</c:v>
                </c:pt>
                <c:pt idx="17">
                  <c:v>2.5</c:v>
                </c:pt>
                <c:pt idx="18">
                  <c:v>9336.7000000000007</c:v>
                </c:pt>
                <c:pt idx="19">
                  <c:v>315.5</c:v>
                </c:pt>
                <c:pt idx="20">
                  <c:v>14.4</c:v>
                </c:pt>
                <c:pt idx="21">
                  <c:v>8313.6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33007784"/>
        <c:axId val="233008176"/>
      </c:barChart>
      <c:catAx>
        <c:axId val="233007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008176"/>
        <c:crosses val="autoZero"/>
        <c:auto val="1"/>
        <c:lblAlgn val="ctr"/>
        <c:lblOffset val="100"/>
        <c:noMultiLvlLbl val="0"/>
      </c:catAx>
      <c:valAx>
        <c:axId val="23300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00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88278-0F3E-4907-941C-F527C61D94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9EB8F3-6A46-4C9E-B37A-224F0B515C7C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426 068,2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B9609-0DE3-44E5-AB2B-916976081A80}" type="parTrans" cxnId="{981C171E-DA64-44E9-BBD0-730317CD727A}">
      <dgm:prSet/>
      <dgm:spPr/>
      <dgm:t>
        <a:bodyPr/>
        <a:lstStyle/>
        <a:p>
          <a:endParaRPr lang="ru-RU"/>
        </a:p>
      </dgm:t>
    </dgm:pt>
    <dgm:pt modelId="{9B776DA8-19C9-4668-8D9E-3D559A038CD7}" type="sibTrans" cxnId="{981C171E-DA64-44E9-BBD0-730317CD727A}">
      <dgm:prSet/>
      <dgm:spPr/>
      <dgm:t>
        <a:bodyPr/>
        <a:lstStyle/>
        <a:p>
          <a:endParaRPr lang="ru-RU"/>
        </a:p>
      </dgm:t>
    </dgm:pt>
    <dgm:pt modelId="{4B5875CF-66E8-4057-8728-E81A1905EB5D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405 575,7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97C28-52C3-44F6-B231-48ED16A1C23E}" type="parTrans" cxnId="{FAD48B5C-52CB-4DFD-88A0-CAC744F39EF7}">
      <dgm:prSet/>
      <dgm:spPr/>
      <dgm:t>
        <a:bodyPr/>
        <a:lstStyle/>
        <a:p>
          <a:endParaRPr lang="ru-RU"/>
        </a:p>
      </dgm:t>
    </dgm:pt>
    <dgm:pt modelId="{5454C986-82FB-423C-ACFF-3819F78A83E8}" type="sibTrans" cxnId="{FAD48B5C-52CB-4DFD-88A0-CAC744F39EF7}">
      <dgm:prSet/>
      <dgm:spPr/>
      <dgm:t>
        <a:bodyPr/>
        <a:lstStyle/>
        <a:p>
          <a:endParaRPr lang="ru-RU"/>
        </a:p>
      </dgm:t>
    </dgm:pt>
    <dgm:pt modelId="{4F3AF85F-F7B7-4CBF-9AF2-8E097A08FFF2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Профицит,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20 492,5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BC976-81D5-43AF-A394-8F98BE4B5AA4}" type="parTrans" cxnId="{E10ADD29-2298-4DF4-93E3-049C9D2FC1D1}">
      <dgm:prSet/>
      <dgm:spPr/>
      <dgm:t>
        <a:bodyPr/>
        <a:lstStyle/>
        <a:p>
          <a:endParaRPr lang="ru-RU"/>
        </a:p>
      </dgm:t>
    </dgm:pt>
    <dgm:pt modelId="{D1E8F030-833D-4078-8DA7-550A5FB5B75A}" type="sibTrans" cxnId="{E10ADD29-2298-4DF4-93E3-049C9D2FC1D1}">
      <dgm:prSet/>
      <dgm:spPr/>
      <dgm:t>
        <a:bodyPr/>
        <a:lstStyle/>
        <a:p>
          <a:endParaRPr lang="ru-RU"/>
        </a:p>
      </dgm:t>
    </dgm:pt>
    <dgm:pt modelId="{2186753A-44F8-41C9-B331-56516E6C0AFB}" type="pres">
      <dgm:prSet presAssocID="{15988278-0F3E-4907-941C-F527C61D9464}" presName="CompostProcess" presStyleCnt="0">
        <dgm:presLayoutVars>
          <dgm:dir/>
          <dgm:resizeHandles val="exact"/>
        </dgm:presLayoutVars>
      </dgm:prSet>
      <dgm:spPr/>
    </dgm:pt>
    <dgm:pt modelId="{3DB8A7D9-EF23-4810-B165-7F4CD47529A4}" type="pres">
      <dgm:prSet presAssocID="{15988278-0F3E-4907-941C-F527C61D9464}" presName="arrow" presStyleLbl="bgShp" presStyleIdx="0" presStyleCnt="1"/>
      <dgm:spPr/>
    </dgm:pt>
    <dgm:pt modelId="{133E58BB-1949-4C56-BD5F-0E1D39D57DD0}" type="pres">
      <dgm:prSet presAssocID="{15988278-0F3E-4907-941C-F527C61D9464}" presName="linearProcess" presStyleCnt="0"/>
      <dgm:spPr/>
    </dgm:pt>
    <dgm:pt modelId="{EC16CABB-6487-46A1-921A-F7FB10686B74}" type="pres">
      <dgm:prSet presAssocID="{DD9EB8F3-6A46-4C9E-B37A-224F0B515C7C}" presName="textNode" presStyleLbl="node1" presStyleIdx="0" presStyleCnt="3" custLinFactNeighborY="-1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BC67-A173-4C8E-85C5-F63AB982F097}" type="pres">
      <dgm:prSet presAssocID="{9B776DA8-19C9-4668-8D9E-3D559A038CD7}" presName="sibTrans" presStyleCnt="0"/>
      <dgm:spPr/>
    </dgm:pt>
    <dgm:pt modelId="{2D594F79-9ECE-4A6A-8231-A33D4ECB5886}" type="pres">
      <dgm:prSet presAssocID="{4B5875CF-66E8-4057-8728-E81A1905EB5D}" presName="textNode" presStyleLbl="node1" presStyleIdx="1" presStyleCnt="3" custLinFactNeighborX="-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B2FA7-9EF6-4A11-AE6B-29D161477A26}" type="pres">
      <dgm:prSet presAssocID="{5454C986-82FB-423C-ACFF-3819F78A83E8}" presName="sibTrans" presStyleCnt="0"/>
      <dgm:spPr/>
    </dgm:pt>
    <dgm:pt modelId="{3E0CFABE-1B69-455B-8F20-D43A5D8C82FA}" type="pres">
      <dgm:prSet presAssocID="{4F3AF85F-F7B7-4CBF-9AF2-8E097A08FFF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1C171E-DA64-44E9-BBD0-730317CD727A}" srcId="{15988278-0F3E-4907-941C-F527C61D9464}" destId="{DD9EB8F3-6A46-4C9E-B37A-224F0B515C7C}" srcOrd="0" destOrd="0" parTransId="{C93B9609-0DE3-44E5-AB2B-916976081A80}" sibTransId="{9B776DA8-19C9-4668-8D9E-3D559A038CD7}"/>
    <dgm:cxn modelId="{E10ADD29-2298-4DF4-93E3-049C9D2FC1D1}" srcId="{15988278-0F3E-4907-941C-F527C61D9464}" destId="{4F3AF85F-F7B7-4CBF-9AF2-8E097A08FFF2}" srcOrd="2" destOrd="0" parTransId="{4BBBC976-81D5-43AF-A394-8F98BE4B5AA4}" sibTransId="{D1E8F030-833D-4078-8DA7-550A5FB5B75A}"/>
    <dgm:cxn modelId="{3B0C40D1-046F-4EEB-A645-F4CE4D9CF70A}" type="presOf" srcId="{4B5875CF-66E8-4057-8728-E81A1905EB5D}" destId="{2D594F79-9ECE-4A6A-8231-A33D4ECB5886}" srcOrd="0" destOrd="0" presId="urn:microsoft.com/office/officeart/2005/8/layout/hProcess9"/>
    <dgm:cxn modelId="{13F011EF-64B5-4786-BEF6-E7C7C377047A}" type="presOf" srcId="{DD9EB8F3-6A46-4C9E-B37A-224F0B515C7C}" destId="{EC16CABB-6487-46A1-921A-F7FB10686B74}" srcOrd="0" destOrd="0" presId="urn:microsoft.com/office/officeart/2005/8/layout/hProcess9"/>
    <dgm:cxn modelId="{FAD48B5C-52CB-4DFD-88A0-CAC744F39EF7}" srcId="{15988278-0F3E-4907-941C-F527C61D9464}" destId="{4B5875CF-66E8-4057-8728-E81A1905EB5D}" srcOrd="1" destOrd="0" parTransId="{20697C28-52C3-44F6-B231-48ED16A1C23E}" sibTransId="{5454C986-82FB-423C-ACFF-3819F78A83E8}"/>
    <dgm:cxn modelId="{63AE31FF-AB83-453C-A3C4-FF0819C09154}" type="presOf" srcId="{4F3AF85F-F7B7-4CBF-9AF2-8E097A08FFF2}" destId="{3E0CFABE-1B69-455B-8F20-D43A5D8C82FA}" srcOrd="0" destOrd="0" presId="urn:microsoft.com/office/officeart/2005/8/layout/hProcess9"/>
    <dgm:cxn modelId="{675B4F1B-1DF3-4ACF-987A-16DCCA9D33F4}" type="presOf" srcId="{15988278-0F3E-4907-941C-F527C61D9464}" destId="{2186753A-44F8-41C9-B331-56516E6C0AFB}" srcOrd="0" destOrd="0" presId="urn:microsoft.com/office/officeart/2005/8/layout/hProcess9"/>
    <dgm:cxn modelId="{A4733B5A-948E-4FD8-B4D8-9333DF1ACE65}" type="presParOf" srcId="{2186753A-44F8-41C9-B331-56516E6C0AFB}" destId="{3DB8A7D9-EF23-4810-B165-7F4CD47529A4}" srcOrd="0" destOrd="0" presId="urn:microsoft.com/office/officeart/2005/8/layout/hProcess9"/>
    <dgm:cxn modelId="{996104C6-6318-4947-9A93-1CDB771C4F14}" type="presParOf" srcId="{2186753A-44F8-41C9-B331-56516E6C0AFB}" destId="{133E58BB-1949-4C56-BD5F-0E1D39D57DD0}" srcOrd="1" destOrd="0" presId="urn:microsoft.com/office/officeart/2005/8/layout/hProcess9"/>
    <dgm:cxn modelId="{CFC34E89-4019-4F4C-BF66-CB9078A6D927}" type="presParOf" srcId="{133E58BB-1949-4C56-BD5F-0E1D39D57DD0}" destId="{EC16CABB-6487-46A1-921A-F7FB10686B74}" srcOrd="0" destOrd="0" presId="urn:microsoft.com/office/officeart/2005/8/layout/hProcess9"/>
    <dgm:cxn modelId="{0AE70C01-BC6F-4CDE-8744-4812947AFCDE}" type="presParOf" srcId="{133E58BB-1949-4C56-BD5F-0E1D39D57DD0}" destId="{AD9DBC67-A173-4C8E-85C5-F63AB982F097}" srcOrd="1" destOrd="0" presId="urn:microsoft.com/office/officeart/2005/8/layout/hProcess9"/>
    <dgm:cxn modelId="{645F0980-ADF0-42FE-B098-F66EA057648F}" type="presParOf" srcId="{133E58BB-1949-4C56-BD5F-0E1D39D57DD0}" destId="{2D594F79-9ECE-4A6A-8231-A33D4ECB5886}" srcOrd="2" destOrd="0" presId="urn:microsoft.com/office/officeart/2005/8/layout/hProcess9"/>
    <dgm:cxn modelId="{5453F3E7-427C-4AAF-B495-67103909B032}" type="presParOf" srcId="{133E58BB-1949-4C56-BD5F-0E1D39D57DD0}" destId="{BAFB2FA7-9EF6-4A11-AE6B-29D161477A26}" srcOrd="3" destOrd="0" presId="urn:microsoft.com/office/officeart/2005/8/layout/hProcess9"/>
    <dgm:cxn modelId="{E0E3C470-E9C3-4012-AB3B-A9BE0A520971}" type="presParOf" srcId="{133E58BB-1949-4C56-BD5F-0E1D39D57DD0}" destId="{3E0CFABE-1B69-455B-8F20-D43A5D8C82F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0.84971</cdr:x>
      <cdr:y>0.08584</cdr:y>
    </cdr:from>
    <cdr:to>
      <cdr:x>0.90844</cdr:x>
      <cdr:y>0.85824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8935210" y="373502"/>
          <a:ext cx="617582" cy="336099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0.91304</cdr:x>
      <cdr:y>0.44558</cdr:y>
    </cdr:from>
    <cdr:to>
      <cdr:x>1</cdr:x>
      <cdr:y>0.65572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30839" y="1938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426 068,2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0.47591</cdr:x>
      <cdr:y>0.43954</cdr:y>
    </cdr:from>
    <cdr:to>
      <cdr:x>0.56286</cdr:x>
      <cdr:y>0.77133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4479" y="1912591"/>
          <a:ext cx="914332" cy="1443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428 224,4</a:t>
          </a:r>
        </a:p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16D6-4DCE-45CF-ADA4-8A259B6A90AE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02897-CDC8-48F9-8EE5-A57F98CA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6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3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36BB-221B-4F9C-A58E-7F54F0132C7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4344712"/>
            <a:ext cx="3765630" cy="25318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-1"/>
            <a:ext cx="3816377" cy="263632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02"/>
            <a:ext cx="4307558" cy="260302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t="1928" r="1496" b="1350"/>
          <a:stretch/>
        </p:blipFill>
        <p:spPr>
          <a:xfrm>
            <a:off x="4513380" y="4344712"/>
            <a:ext cx="3782617" cy="251328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73" y="55032"/>
            <a:ext cx="4093688" cy="258128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" y="4344713"/>
            <a:ext cx="4357804" cy="251328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534893"/>
            <a:ext cx="9144000" cy="963533"/>
          </a:xfrm>
        </p:spPr>
        <p:txBody>
          <a:bodyPr>
            <a:normAutofit fontScale="90000"/>
          </a:bodyPr>
          <a:lstStyle/>
          <a:p>
            <a:r>
              <a:rPr lang="ru-RU" sz="5400" b="1" spc="300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5400" b="1" spc="300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6678" y="3563251"/>
            <a:ext cx="10678643" cy="7166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ОТЧЕТУ ОБ ИСПОЛНЕНИИ БЮДЖЕТА МУНИЦИПАЛЬНОГО РАЙОНА «ДМИТРИЕВСКИЙ РАЙОН» КУРСКОЙ ОБЛАСТИ ЗА 2020 ГОД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ДМИТРИЕВСКОГО РАЙОНА КУРСКОЙ ОБЛАСТИ ЗА 2020 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40078"/>
              </p:ext>
            </p:extLst>
          </p:nvPr>
        </p:nvGraphicFramePr>
        <p:xfrm>
          <a:off x="0" y="1128156"/>
          <a:ext cx="12192000" cy="572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37122" y="1520042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Исполненно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2020 год      381 809,8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29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320635"/>
            <a:ext cx="11673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</a:t>
            </a:r>
            <a:endParaRPr lang="ru-RU" alt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отчету об исполнении бюджета </a:t>
            </a: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униципального района «Дмитриевский район» Курской области </a:t>
            </a:r>
            <a:r>
              <a:rPr lang="ru-RU" altLang="ru-RU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финансовым управлением 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Дмитриевского района Курской области</a:t>
            </a:r>
            <a:endParaRPr lang="ru-RU" alt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b="1" dirty="0">
              <a:solidFill>
                <a:srgbClr val="9A31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Российская Федерация, Курская область,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Дмитриев, ул. Ленина, 44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471-50-22753, 22493, 21065</a:t>
            </a:r>
            <a:endParaRPr lang="ru-RU" alt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Dmitrievfin@mail.ru</a:t>
            </a:r>
            <a:endParaRPr lang="en-US" altLang="ru-RU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ru-RU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бюджете можно получить на официальном сайте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Дмитриевского 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по адресу </a:t>
            </a:r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dmitriev.rkursk.ru</a:t>
            </a:r>
            <a:endParaRPr lang="ru-RU" altLang="ru-RU" sz="2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9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КУРСКОЙ ОБЛАСТИ ЗА 2020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5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 КУРСКОЙ ОБЛАСТИ ЗА 2020 ГОД  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09019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070764" y="2064190"/>
            <a:ext cx="463136" cy="33153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58" y="380010"/>
            <a:ext cx="12290961" cy="58189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/>
              <a:t>	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  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«ДМИТРИЕВСКИЙ РАЙОН» КУРСКОЙ ОБЛАСТИ ПО ДОХОДАМ ЗА 2020 ГОД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460710"/>
              </p:ext>
            </p:extLst>
          </p:nvPr>
        </p:nvGraphicFramePr>
        <p:xfrm>
          <a:off x="1" y="1033210"/>
          <a:ext cx="11538856" cy="56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076"/>
                <a:gridCol w="1199093"/>
                <a:gridCol w="1212875"/>
                <a:gridCol w="1309354"/>
                <a:gridCol w="1186458"/>
              </a:tblGrid>
              <a:tr h="33576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испол.</a:t>
                      </a:r>
                    </a:p>
                  </a:txBody>
                  <a:tcPr marL="9525" marR="9525" marT="9525" marB="0" anchor="b"/>
                </a:tc>
              </a:tr>
              <a:tr h="222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физ.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92 976,9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88 254,7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102 991,9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110,8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нефтепродукты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10 109,0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10 855,6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10 056,1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совокупный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3 041,1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2 955,0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104,9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480,7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554,0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имущества, находящегося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мун.собственности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12 900,0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11 018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15 072,9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116,8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262,0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-17,3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261,7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99,9</a:t>
                      </a:r>
                    </a:p>
                  </a:txBody>
                  <a:tcPr marL="9525" marR="9525" marT="9525" marB="0" anchor="b"/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оказания платных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8 190,2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5 469,6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64,5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матер.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11 682,0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11 664,8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18 864,4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161,5 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возмещение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168,0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185,7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110,5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8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Пр.неналог.доходы(нев.пос)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-443,8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ИТОГО 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140 921,5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134 658,2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157 437,0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111,7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 в т.ч.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287 302,8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254 392,6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268 631,2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Дотация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6 462,1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9 390,4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6 462,1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</a:p>
                  </a:txBody>
                  <a:tcPr marL="9525" marR="9525" marT="9525" marB="0" anchor="b"/>
                </a:tc>
              </a:tr>
              <a:tr h="248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70 373,2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62 263,0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888,3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75,2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Субвенции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208 091,6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175 713,0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207 194,6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Иные межбюджетные     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3 181,4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7 261,8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90,9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безвоз.поступлен.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614,5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1 205,7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614,5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100,0   </a:t>
                      </a: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Возврат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субвенций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-1 419,9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1 441,3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-1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419,9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ДОХОДОВ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428 224,4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426 068,2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МУНИЦИПАЛЬНОГО РАЙОНА « ДМИТРИЕВСКИЙ РАЙОН» КУРСКОЙ ОБЛАСТИ ЗА 2020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1618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7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«ДМИТРИЕВСКИЙ РАЙОН» КУРСКОЙ ОБЛАСТИ ЗА 2020 ГОД В СРАВНЕНИИ С 2019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450217"/>
              </p:ext>
            </p:extLst>
          </p:nvPr>
        </p:nvGraphicFramePr>
        <p:xfrm>
          <a:off x="0" y="1140032"/>
          <a:ext cx="12192000" cy="571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3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400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«ДМИТРИЕВСКИЙ РАЙОН» КУРСКОЙ ОБЛАСТИ ПО РАСХОДАМ ЗА 2020 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66552"/>
              </p:ext>
            </p:extLst>
          </p:nvPr>
        </p:nvGraphicFramePr>
        <p:xfrm>
          <a:off x="135802" y="1140034"/>
          <a:ext cx="11841933" cy="548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769"/>
                <a:gridCol w="1263517"/>
                <a:gridCol w="1354860"/>
                <a:gridCol w="1415752"/>
                <a:gridCol w="866035"/>
              </a:tblGrid>
              <a:tr h="282033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27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01.02    Функционирование высшего должностного лица субъекта РФ и органа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01.03 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законодательных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(представительных) органов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гос.власти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мест.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3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01.04    Функционирование Правительства РФ, высших органов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власти субъектов РФ, местных адм.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16 616,2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16 566,8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Судебная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2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финансовых органов и органов финансового над.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4 367,8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4 363,7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2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01.07    Обеспечение проведения выборов и референдумов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01.11    Резервные фонды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0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01.13    Другие  общегосударственные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14 885,4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10 529,4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12 584,1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03.09    Защита населения и территории от последствий ЧС природного и техногенного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характера,ГО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2 293,0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2 232,0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97,3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04.08    Транспорт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842,2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509,0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842,2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3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04.09    Дорожное хозяйство(дорожные фонды)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52 370,8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22 225,5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29 543,8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24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04.12    Другие вопросы в области национальной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06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 02    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28 548,7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32 859,2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23 950,5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05.03    Благоустройство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296883"/>
          </a:xfrm>
        </p:spPr>
        <p:txBody>
          <a:bodyPr>
            <a:normAutofit/>
          </a:bodyPr>
          <a:lstStyle/>
          <a:p>
            <a:pPr algn="r"/>
            <a:r>
              <a:rPr lang="ru-RU" sz="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  <a:endParaRPr lang="ru-RU" sz="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830208"/>
              </p:ext>
            </p:extLst>
          </p:nvPr>
        </p:nvGraphicFramePr>
        <p:xfrm>
          <a:off x="81481" y="84223"/>
          <a:ext cx="11959628" cy="620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1412"/>
                <a:gridCol w="1363081"/>
                <a:gridCol w="1363081"/>
                <a:gridCol w="1321775"/>
                <a:gridCol w="800279"/>
              </a:tblGrid>
              <a:tr h="423166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306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07.01    Дошкольное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66 281,5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39 247,3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45 754,0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393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07.02    Общее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160 923,7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146 068,3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157 249,2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07.03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Дополнительное образование детей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17 928,6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14 444,8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17 825,7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07.07    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526,5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1 446,0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15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07.09    Другие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7 231,7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6 685,5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7 104,7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7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08.01  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25 919,7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34 973,8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24 887,5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7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08.04    Другие вопросы в области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8 064,6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7 586,1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8 032,7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09 07    Санитарно-эпидемиологическое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благополучие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265,7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219,3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261,0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3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10.01    Пенсионное обеспечение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10.03   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Соц.обеспечение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12 300,5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12 055,9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4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10.04    Охрана семьи и детства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27 353,5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8 069,1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25 102,2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10.06    Другие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8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11.02    Массовый 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3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14.01    Дотации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выравнивание бюджетной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8 740,9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5 870,8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8 740,9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100,0   </a:t>
                      </a: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464 243,0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370 735,7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405 575,7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ДЕФИЦИТ(-),ПРОФИЦИТ(+)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-36 018,6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+18 315,1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20 492,5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140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«ДМИТРИЕВСКИЙ РАЙОН» ЗА 2020 ГОД В СРАВНЕНИИ С 2019 ГОДОМ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40032"/>
            <a:ext cx="5157787" cy="70064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–</a:t>
            </a:r>
          </a:p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370 735,7 тыс. 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674778"/>
              </p:ext>
            </p:extLst>
          </p:nvPr>
        </p:nvGraphicFramePr>
        <p:xfrm>
          <a:off x="0" y="1923802"/>
          <a:ext cx="599757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72200" y="1140031"/>
            <a:ext cx="5183188" cy="70064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–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405 575,7 тыс. 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75190465"/>
              </p:ext>
            </p:extLst>
          </p:nvPr>
        </p:nvGraphicFramePr>
        <p:xfrm>
          <a:off x="5997575" y="1923803"/>
          <a:ext cx="619442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9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905</Words>
  <Application>Microsoft Office PowerPoint</Application>
  <PresentationFormat>Широкоэкранный</PresentationFormat>
  <Paragraphs>315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ОСНОВНЫЕ ПОКАЗАТЕЛИ ИСПОЛНЕНИЯ БЮДЖЕТА  МУНИЦИПАЛЬНОГО РАЙОНА «ДМИТРИЕВСКИЙ РАЙОН» КУРСКОЙ ОБЛАСТИ ЗА 2020 ГОД</vt:lpstr>
      <vt:lpstr>ИСПОЛНЕНИЕ ДОХОДНОЙ ЧАСТИ БЮДЖЕТА  МУНИЦИПАЛЬНОГО РАЙОНА «ДМИТРИЕВСКИЙ РАЙОН» КУРСКОЙ ОБЛАСТИ ЗА 2020 ГОД  </vt:lpstr>
      <vt:lpstr>   ИСПОЛНЕНИЕ БЮДЖЕТА МУНИЦИПАЛЬНОГО РАЙОНА                          «ДМИТРИЕВСКИЙ РАЙОН» КУРСКОЙ ОБЛАСТИ ПО ДОХОДАМ ЗА 2020 ГОД </vt:lpstr>
      <vt:lpstr>СТРУКТУРА НАЛОГОВЫХ ДОХОДОВ БЮДЖЕТА МУНИЦИПАЛЬНОГО РАЙОНА « ДМИТРИЕВСКИЙ РАЙОН» КУРСКОЙ ОБЛАСТИ ЗА 2020 ГОД</vt:lpstr>
      <vt:lpstr>ИСПОЛНЕНИЕ НАЛОГОВЫХ ДОХОДОВ  БЮДЖЕТА МУНИЦИПАЛЬНОГО РАЙОНА «ДМИТРИЕВСКИЙ РАЙОН» КУРСКОЙ ОБЛАСТИ ЗА 2020 ГОД В СРАВНЕНИИ С 2019 ГОД</vt:lpstr>
      <vt:lpstr>ИСПОЛНЕНИЕ БЮДЖЕТА МУНИЦИПАЛЬНОГО РАЙОНА «ДМИТРИЕВСКИЙ РАЙОН» КУРСКОЙ ОБЛАСТИ ПО РАСХОДАМ ЗА 2020 ГОД</vt:lpstr>
      <vt:lpstr>ПРОДОЛЖЕНИЕ ТАБЛИЦЫ</vt:lpstr>
      <vt:lpstr>СТРУКТУРА РАСХОДОВ  БЮДЖЕТА МУНИЦИПАЛЬНОГО РАЙОНА  «ДМИТРИЕВСКИЙ РАЙОН» ЗА 2020 ГОД В СРАВНЕНИИ С 2019 ГОДОМ</vt:lpstr>
      <vt:lpstr>ИСПОЛНЕНИЕ МУНИЦИПАЛЬНЫХ ПРОГРАММ  ДМИТРИЕВСКОГО РАЙОНА КУРСКОЙ ОБЛАСТИ ЗА 2020 ГОД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Майорова Маша</dc:creator>
  <cp:lastModifiedBy>fin777</cp:lastModifiedBy>
  <cp:revision>248</cp:revision>
  <dcterms:created xsi:type="dcterms:W3CDTF">2017-05-15T04:15:41Z</dcterms:created>
  <dcterms:modified xsi:type="dcterms:W3CDTF">2021-04-15T05:59:05Z</dcterms:modified>
</cp:coreProperties>
</file>