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6" r:id="rId2"/>
    <p:sldId id="272" r:id="rId3"/>
    <p:sldId id="271" r:id="rId4"/>
    <p:sldId id="279" r:id="rId5"/>
    <p:sldId id="281" r:id="rId6"/>
    <p:sldId id="282" r:id="rId7"/>
    <p:sldId id="283" r:id="rId8"/>
    <p:sldId id="284" r:id="rId9"/>
    <p:sldId id="285" r:id="rId10"/>
    <p:sldId id="286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47" autoAdjust="0"/>
    <p:restoredTop sz="94660"/>
  </p:normalViewPr>
  <p:slideViewPr>
    <p:cSldViewPr>
      <p:cViewPr varScale="1">
        <p:scale>
          <a:sx n="78" d="100"/>
          <a:sy n="78" d="100"/>
        </p:scale>
        <p:origin x="-72" y="-14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1.7183945756780512E-2"/>
                  <c:y val="-2.5908298410747092E-2"/>
                </c:manualLayout>
              </c:layout>
              <c:showVal val="1"/>
            </c:dLbl>
            <c:dLbl>
              <c:idx val="1"/>
              <c:layout>
                <c:manualLayout>
                  <c:x val="1.2112860892388461E-2"/>
                  <c:y val="-3.9138410985684206E-2"/>
                </c:manualLayout>
              </c:layout>
              <c:showVal val="1"/>
            </c:dLbl>
            <c:dLbl>
              <c:idx val="2"/>
              <c:layout>
                <c:manualLayout>
                  <c:x val="1.9932317488091766E-2"/>
                  <c:y val="-6.2165112706400821E-2"/>
                </c:manualLayout>
              </c:layout>
              <c:showVal val="1"/>
            </c:dLbl>
            <c:dLbl>
              <c:idx val="3"/>
              <c:layout>
                <c:manualLayout>
                  <c:x val="0.1006669825993973"/>
                  <c:y val="-9.7329041091923044E-2"/>
                </c:manualLayout>
              </c:layout>
              <c:showVal val="1"/>
            </c:dLbl>
            <c:dLbl>
              <c:idx val="4"/>
              <c:layout>
                <c:manualLayout>
                  <c:x val="7.2339238845144802E-2"/>
                  <c:y val="-0.14728386877744395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Лист1!$A$2:$A$6</c:f>
              <c:strCache>
                <c:ptCount val="4"/>
                <c:pt idx="0">
                  <c:v>управленческая документация </c:v>
                </c:pt>
                <c:pt idx="1">
                  <c:v>личный состав</c:v>
                </c:pt>
                <c:pt idx="2">
                  <c:v>личного происхождения</c:v>
                </c:pt>
                <c:pt idx="3">
                  <c:v>Фотодокументы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35993</c:v>
                </c:pt>
                <c:pt idx="1">
                  <c:v>22930</c:v>
                </c:pt>
                <c:pt idx="2">
                  <c:v>818</c:v>
                </c:pt>
                <c:pt idx="3">
                  <c:v>841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egendEntry>
        <c:idx val="4"/>
        <c:delete val="1"/>
      </c:legendEntry>
      <c:layout>
        <c:manualLayout>
          <c:xMode val="edge"/>
          <c:yMode val="edge"/>
          <c:x val="0.7109529017206162"/>
          <c:y val="5.7120653120067484E-2"/>
          <c:w val="0.24892364148925841"/>
          <c:h val="0.8193475476622220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6.1894988820842052E-2"/>
          <c:y val="8.8042570582244489E-2"/>
          <c:w val="0.59492526975794469"/>
          <c:h val="0.8188063246067233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1.7183945756780446E-2"/>
                  <c:y val="-2.5908298410747092E-2"/>
                </c:manualLayout>
              </c:layout>
              <c:showVal val="1"/>
            </c:dLbl>
            <c:dLbl>
              <c:idx val="1"/>
              <c:layout>
                <c:manualLayout>
                  <c:x val="1.2112860892388461E-2"/>
                  <c:y val="-3.9138410985684206E-2"/>
                </c:manualLayout>
              </c:layout>
              <c:showVal val="1"/>
            </c:dLbl>
            <c:dLbl>
              <c:idx val="2"/>
              <c:layout>
                <c:manualLayout>
                  <c:x val="1.9932317488091766E-2"/>
                  <c:y val="-6.2165112706400807E-2"/>
                </c:manualLayout>
              </c:layout>
              <c:showVal val="1"/>
            </c:dLbl>
            <c:dLbl>
              <c:idx val="3"/>
              <c:layout>
                <c:manualLayout>
                  <c:x val="2.3506488772236777E-2"/>
                  <c:y val="-7.6894904176769793E-2"/>
                </c:manualLayout>
              </c:layout>
              <c:showVal val="1"/>
            </c:dLbl>
            <c:dLbl>
              <c:idx val="4"/>
              <c:layout>
                <c:manualLayout>
                  <c:x val="7.2339238845144635E-2"/>
                  <c:y val="-0.14728386877744379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портал</c:v>
                </c:pt>
                <c:pt idx="1">
                  <c:v>сайт</c:v>
                </c:pt>
                <c:pt idx="2">
                  <c:v>почта + ин.</c:v>
                </c:pt>
                <c:pt idx="3">
                  <c:v>через МФЦ</c:v>
                </c:pt>
                <c:pt idx="4">
                  <c:v>Пенсин. Фонды 583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44</c:v>
                </c:pt>
                <c:pt idx="1">
                  <c:v>71</c:v>
                </c:pt>
                <c:pt idx="2">
                  <c:v>74</c:v>
                </c:pt>
                <c:pt idx="3">
                  <c:v>135</c:v>
                </c:pt>
                <c:pt idx="4">
                  <c:v>583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Всего </c:v>
                </c:pt>
                <c:pt idx="1">
                  <c:v>Соц. прав. </c:v>
                </c:pt>
                <c:pt idx="2">
                  <c:v>Тематические</c:v>
                </c:pt>
                <c:pt idx="3">
                  <c:v>Положительно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1598</c:v>
                </c:pt>
                <c:pt idx="1">
                  <c:v>1286</c:v>
                </c:pt>
                <c:pt idx="2">
                  <c:v>312</c:v>
                </c:pt>
                <c:pt idx="3">
                  <c:v>1591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Всего </c:v>
                </c:pt>
                <c:pt idx="1">
                  <c:v>Соц. прав. </c:v>
                </c:pt>
                <c:pt idx="2">
                  <c:v>Тематические</c:v>
                </c:pt>
                <c:pt idx="3">
                  <c:v>Положительно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1">
                  <c:v>0.8</c:v>
                </c:pt>
                <c:pt idx="2">
                  <c:v>0.2</c:v>
                </c:pt>
                <c:pt idx="3">
                  <c:v>0.99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Всего </c:v>
                </c:pt>
                <c:pt idx="1">
                  <c:v>Соц. прав. </c:v>
                </c:pt>
                <c:pt idx="2">
                  <c:v>Тематические</c:v>
                </c:pt>
                <c:pt idx="3">
                  <c:v>Положительно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shape val="box"/>
        <c:axId val="117358976"/>
        <c:axId val="117360512"/>
        <c:axId val="0"/>
      </c:bar3DChart>
      <c:catAx>
        <c:axId val="117358976"/>
        <c:scaling>
          <c:orientation val="minMax"/>
        </c:scaling>
        <c:axPos val="b"/>
        <c:tickLblPos val="nextTo"/>
        <c:crossAx val="117360512"/>
        <c:crosses val="autoZero"/>
        <c:auto val="1"/>
        <c:lblAlgn val="ctr"/>
        <c:lblOffset val="100"/>
      </c:catAx>
      <c:valAx>
        <c:axId val="117360512"/>
        <c:scaling>
          <c:orientation val="minMax"/>
        </c:scaling>
        <c:delete val="1"/>
        <c:axPos val="l"/>
        <c:majorGridlines/>
        <c:numFmt formatCode="0%" sourceLinked="1"/>
        <c:tickLblPos val="nextTo"/>
        <c:crossAx val="11735897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C72CB-9715-41E0-9908-88A2210A8707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60342-3917-453C-BAE2-607EAB8C36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60342-3917-453C-BAE2-607EAB8C366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3C61A-9E8C-4F92-9082-EACCE1737B9E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59AE-4A8D-4D4B-8F85-4F0AF86E31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5837806"/>
      </p:ext>
    </p:extLst>
  </p:cSld>
  <p:clrMapOvr>
    <a:masterClrMapping/>
  </p:clrMapOvr>
  <p:transition advClick="0" advTm="10000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3C61A-9E8C-4F92-9082-EACCE1737B9E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59AE-4A8D-4D4B-8F85-4F0AF86E31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3076854"/>
      </p:ext>
    </p:extLst>
  </p:cSld>
  <p:clrMapOvr>
    <a:masterClrMapping/>
  </p:clrMapOvr>
  <p:transition advClick="0" advTm="10000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3C61A-9E8C-4F92-9082-EACCE1737B9E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59AE-4A8D-4D4B-8F85-4F0AF86E31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3933877"/>
      </p:ext>
    </p:extLst>
  </p:cSld>
  <p:clrMapOvr>
    <a:masterClrMapping/>
  </p:clrMapOvr>
  <p:transition advClick="0" advTm="10000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3C61A-9E8C-4F92-9082-EACCE1737B9E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59AE-4A8D-4D4B-8F85-4F0AF86E31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4189954"/>
      </p:ext>
    </p:extLst>
  </p:cSld>
  <p:clrMapOvr>
    <a:masterClrMapping/>
  </p:clrMapOvr>
  <p:transition advClick="0" advTm="10000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3C61A-9E8C-4F92-9082-EACCE1737B9E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59AE-4A8D-4D4B-8F85-4F0AF86E31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4726652"/>
      </p:ext>
    </p:extLst>
  </p:cSld>
  <p:clrMapOvr>
    <a:masterClrMapping/>
  </p:clrMapOvr>
  <p:transition advClick="0" advTm="10000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3C61A-9E8C-4F92-9082-EACCE1737B9E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59AE-4A8D-4D4B-8F85-4F0AF86E31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2588439"/>
      </p:ext>
    </p:extLst>
  </p:cSld>
  <p:clrMapOvr>
    <a:masterClrMapping/>
  </p:clrMapOvr>
  <p:transition advClick="0" advTm="10000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3C61A-9E8C-4F92-9082-EACCE1737B9E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59AE-4A8D-4D4B-8F85-4F0AF86E31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0224017"/>
      </p:ext>
    </p:extLst>
  </p:cSld>
  <p:clrMapOvr>
    <a:masterClrMapping/>
  </p:clrMapOvr>
  <p:transition advClick="0" advTm="10000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3C61A-9E8C-4F92-9082-EACCE1737B9E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59AE-4A8D-4D4B-8F85-4F0AF86E31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8360728"/>
      </p:ext>
    </p:extLst>
  </p:cSld>
  <p:clrMapOvr>
    <a:masterClrMapping/>
  </p:clrMapOvr>
  <p:transition advClick="0" advTm="10000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3C61A-9E8C-4F92-9082-EACCE1737B9E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59AE-4A8D-4D4B-8F85-4F0AF86E31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5231476"/>
      </p:ext>
    </p:extLst>
  </p:cSld>
  <p:clrMapOvr>
    <a:masterClrMapping/>
  </p:clrMapOvr>
  <p:transition advClick="0" advTm="10000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3C61A-9E8C-4F92-9082-EACCE1737B9E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59AE-4A8D-4D4B-8F85-4F0AF86E31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3512767"/>
      </p:ext>
    </p:extLst>
  </p:cSld>
  <p:clrMapOvr>
    <a:masterClrMapping/>
  </p:clrMapOvr>
  <p:transition advClick="0" advTm="10000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3C61A-9E8C-4F92-9082-EACCE1737B9E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59AE-4A8D-4D4B-8F85-4F0AF86E31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1127821"/>
      </p:ext>
    </p:extLst>
  </p:cSld>
  <p:clrMapOvr>
    <a:masterClrMapping/>
  </p:clrMapOvr>
  <p:transition advClick="0" advTm="10000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3C61A-9E8C-4F92-9082-EACCE1737B9E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D59AE-4A8D-4D4B-8F85-4F0AF86E31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0723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10000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476672"/>
            <a:ext cx="8572560" cy="5328593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О работе  архивного отдела  Администрации Дмитриевского района в 2020 году и  порядке формирования архивных дел</a:t>
            </a:r>
            <a:br>
              <a:rPr lang="ru-RU" sz="3600" b="1" i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3600" b="1" i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3600" b="1" i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3600" b="1" i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Начальник архивного отдела   А.И. Бачурина </a:t>
            </a:r>
            <a:endParaRPr lang="ru-RU" sz="3600" i="1" dirty="0">
              <a:solidFill>
                <a:schemeClr val="accent4">
                  <a:lumMod val="5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5353596"/>
      </p:ext>
    </p:extLst>
  </p:cSld>
  <p:clrMapOvr>
    <a:masterClrMapping/>
  </p:clrMapOvr>
  <p:transition advClick="0" advTm="10000"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Архивный\Desktop\Сканы\Обложка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0595"/>
            <a:ext cx="9144000" cy="6296809"/>
          </a:xfrm>
          <a:prstGeom prst="rect">
            <a:avLst/>
          </a:prstGeom>
          <a:noFill/>
        </p:spPr>
      </p:pic>
      <p:pic>
        <p:nvPicPr>
          <p:cNvPr id="4" name="Picture 3" descr="C:\Users\Архивный\Desktop\Сканы\Обложка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166"/>
            <a:ext cx="9144000" cy="629680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14282" y="642918"/>
            <a:ext cx="4071966" cy="563231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smtClean="0"/>
              <a:t>ОФОРМЛЕНИЕ </a:t>
            </a:r>
            <a:r>
              <a:rPr lang="ru-RU" sz="2000" dirty="0" smtClean="0"/>
              <a:t>ДЕЛА НА БУМАЖНОМ НОСИТЕЛЕ   </a:t>
            </a:r>
          </a:p>
          <a:p>
            <a:endParaRPr lang="ru-RU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Просмотр документов  ( убрать черновики, документы  временного хранения, 2-ые экземпляры). Формировать документы одного календарного года ( исключение – переходящие)  </a:t>
            </a:r>
          </a:p>
          <a:p>
            <a:pPr marL="457200" indent="-457200">
              <a:buAutoNum type="arabicPeriod"/>
            </a:pPr>
            <a:endParaRPr lang="ru-RU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Подшивка дела  ( на 4 прокола)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Нумерация листов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 ( карандашом в верхнем правом углу)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4. Составление листа заверителя 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5.Оформление обложки дела </a:t>
            </a:r>
            <a:endParaRPr lang="ru-RU" sz="2000" dirty="0"/>
          </a:p>
        </p:txBody>
      </p:sp>
    </p:spTree>
  </p:cSld>
  <p:clrMapOvr>
    <a:masterClrMapping/>
  </p:clrMapOvr>
  <p:transition advClick="0" advTm="10000"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85786" y="2285992"/>
            <a:ext cx="79296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chemeClr val="accent5">
                    <a:lumMod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xmlns="" val="3866906402"/>
      </p:ext>
    </p:extLst>
  </p:cSld>
  <p:clrMapOvr>
    <a:masterClrMapping/>
  </p:clrMapOvr>
  <p:transition advClick="0" advTm="10000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Архивное управление Курской области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Государственный архив  с 1928 г.</a:t>
            </a:r>
          </a:p>
          <a:p>
            <a:r>
              <a:rPr lang="ru-RU" dirty="0" err="1" smtClean="0"/>
              <a:t>Партархив</a:t>
            </a:r>
            <a:r>
              <a:rPr lang="ru-RU" dirty="0" smtClean="0"/>
              <a:t>  Курского обкома с  1935 г. </a:t>
            </a:r>
          </a:p>
          <a:p>
            <a:pPr>
              <a:buNone/>
            </a:pPr>
            <a:r>
              <a:rPr lang="ru-RU" dirty="0" smtClean="0"/>
              <a:t>(Государственный   архив общественно</a:t>
            </a:r>
          </a:p>
          <a:p>
            <a:pPr>
              <a:buNone/>
            </a:pPr>
            <a:r>
              <a:rPr lang="ru-RU" dirty="0" smtClean="0"/>
              <a:t>политической истории с 2003 г. - ГАОПИ)</a:t>
            </a:r>
          </a:p>
          <a:p>
            <a:r>
              <a:rPr lang="ru-RU" dirty="0" smtClean="0"/>
              <a:t>Государственный архив документов по личному составу с  2005 г. ( ГАДЛС)</a:t>
            </a:r>
          </a:p>
          <a:p>
            <a:r>
              <a:rPr lang="ru-RU" dirty="0" smtClean="0"/>
              <a:t>32 муниципальных архива районов и городских округов</a:t>
            </a:r>
          </a:p>
        </p:txBody>
      </p:sp>
    </p:spTree>
  </p:cSld>
  <p:clrMapOvr>
    <a:masterClrMapping/>
  </p:clrMapOvr>
  <p:transition advClick="0" advTm="10000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357826"/>
            <a:ext cx="8229600" cy="1285884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None/>
            </a:pPr>
            <a:endParaRPr lang="ru-RU" sz="1600" b="1" dirty="0" smtClean="0">
              <a:solidFill>
                <a:schemeClr val="accent5">
                  <a:lumMod val="50000"/>
                </a:schemeClr>
              </a:solidFill>
              <a:latin typeface="Arial Black" pitchFamily="34" charset="0"/>
              <a:cs typeface="Aharoni" pitchFamily="2" charset="-79"/>
            </a:endParaRPr>
          </a:p>
          <a:p>
            <a:pPr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Положением от архивном отделе, утвержденного 25.06.2012 г.</a:t>
            </a:r>
          </a:p>
          <a:p>
            <a:pPr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Законом «Об архивном деле в РФ»  от 22.10.2004 № 125-ФЗ;</a:t>
            </a:r>
          </a:p>
          <a:p>
            <a:pPr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Законом «Об архивном деле в Курской области»  от 30.11.2015</a:t>
            </a:r>
          </a:p>
          <a:p>
            <a:pPr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 № 118-ЗКО и другими нормативно-правовыми актами </a:t>
            </a:r>
          </a:p>
        </p:txBody>
      </p:sp>
      <p:pic>
        <p:nvPicPr>
          <p:cNvPr id="1026" name="Picture 2" descr="C:\Users\Ноутбук ЗАГС\Desktop\ПЕТРОВЫ 30 лет\DiT0KnXX4AAZyH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500043"/>
            <a:ext cx="8001056" cy="4857783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58204" cy="1214446"/>
          </a:xfrm>
        </p:spPr>
        <p:txBody>
          <a:bodyPr>
            <a:normAutofit fontScale="90000"/>
          </a:bodyPr>
          <a:lstStyle/>
          <a:p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 ИСТОЧНИКИ КОМПЛЕКТОВАНИЯ </a:t>
            </a:r>
            <a:b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АРХИВНОГО ОТДЕЛА</a:t>
            </a:r>
            <a:b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</a:br>
            <a:endParaRPr lang="ru-RU" sz="2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1571612"/>
            <a:ext cx="529025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0" y="2000240"/>
            <a:ext cx="3143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Всего  -  31 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2500306"/>
            <a:ext cx="32147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Государственных -10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3000372"/>
            <a:ext cx="3929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Муниципальных - 15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3429000"/>
            <a:ext cx="33575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Негосударственных -6 </a:t>
            </a:r>
            <a:endParaRPr lang="ru-RU" dirty="0"/>
          </a:p>
        </p:txBody>
      </p:sp>
    </p:spTree>
  </p:cSld>
  <p:clrMapOvr>
    <a:masterClrMapping/>
  </p:clrMapOvr>
  <p:transition advClick="0" advTm="10000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СОСТАВ АРХИВНЫХ ДОКУМЕНТОВ В ОТДЕЛЕ 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71612"/>
          <a:ext cx="8229600" cy="4972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Click="0" advTm="10000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 noGrp="1"/>
          </p:cNvGraphicFramePr>
          <p:nvPr/>
        </p:nvGraphicFramePr>
        <p:xfrm>
          <a:off x="0" y="1071546"/>
          <a:ext cx="5929322" cy="4972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00035" y="0"/>
            <a:ext cx="80724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Запросы граждан и организаций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72066" y="857232"/>
            <a:ext cx="385765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Единый портал – 4</a:t>
            </a:r>
          </a:p>
          <a:p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Региональный портал – 40 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Сайт – 71</a:t>
            </a:r>
          </a:p>
          <a:p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Почта  + иным способом  - 74</a:t>
            </a:r>
          </a:p>
          <a:p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МФЦ – 135</a:t>
            </a:r>
          </a:p>
          <a:p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Лично принято – 42</a:t>
            </a:r>
          </a:p>
          <a:p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Пенсионные фонды  (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электронно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) - 583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 advTm="10000"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Исполнено запросов в 2020 году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0" y="1600200"/>
          <a:ext cx="828680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Click="0" advTm="10000"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214290"/>
            <a:ext cx="74295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solidFill>
                  <a:schemeClr val="accent4">
                    <a:lumMod val="75000"/>
                  </a:schemeClr>
                </a:solidFill>
              </a:rPr>
              <a:t>НОМЕНКЛАТУРА </a:t>
            </a:r>
            <a:endParaRPr lang="ru-RU" sz="5400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714348" y="1357298"/>
            <a:ext cx="7786742" cy="5072098"/>
          </a:xfrm>
          <a:prstGeom prst="horizontalScroll">
            <a:avLst>
              <a:gd name="adj" fmla="val 8472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/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Это систематизированный список дел, заводимых в делопроизводстве с указанием сроков их хранения, которая  составляется и утверждается ежегодно</a:t>
            </a:r>
            <a:endParaRPr lang="ru-RU" sz="36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 advTm="10000"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ДОКУМЕНТЫ  АРХИВНОГО ФОНДА</a:t>
            </a: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714488"/>
            <a:ext cx="8158162" cy="42862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00035" y="1357298"/>
          <a:ext cx="8143931" cy="4780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135"/>
                <a:gridCol w="2988996"/>
                <a:gridCol w="2593456"/>
                <a:gridCol w="1972344"/>
              </a:tblGrid>
              <a:tr h="928694">
                <a:tc>
                  <a:txBody>
                    <a:bodyPr/>
                    <a:lstStyle/>
                    <a:p>
                      <a:r>
                        <a:rPr lang="ru-RU" dirty="0" smtClean="0"/>
                        <a:t>№ 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ЭПК архивного управления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 хранения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928694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Документы</a:t>
                      </a:r>
                      <a:r>
                        <a:rPr lang="ru-RU" baseline="0" dirty="0" smtClean="0"/>
                        <a:t> постоянного хранения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утверждаются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Передаются в архив через 3 года</a:t>
                      </a:r>
                      <a:r>
                        <a:rPr lang="ru-RU" smtClean="0"/>
                        <a:t>, постоянно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928694">
                <a:tc>
                  <a:txBody>
                    <a:bodyPr/>
                    <a:lstStyle/>
                    <a:p>
                      <a:r>
                        <a:rPr lang="ru-RU" dirty="0" smtClean="0"/>
                        <a:t>2. 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Документы по личному составу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согласовываются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Остаются в организации,</a:t>
                      </a:r>
                    </a:p>
                    <a:p>
                      <a:r>
                        <a:rPr lang="ru-RU" dirty="0" smtClean="0"/>
                        <a:t> 50/75 лет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Документы личного происхождения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согласовываются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 договору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64347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Фотодокументы</a:t>
                      </a:r>
                    </a:p>
                    <a:p>
                      <a:endParaRPr lang="ru-RU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утверждаются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постоянно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347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Дела временного хранения</a:t>
                      </a:r>
                    </a:p>
                    <a:p>
                      <a:r>
                        <a:rPr lang="ru-RU" dirty="0" smtClean="0"/>
                        <a:t>(от 3-х до 10-ти лет)</a:t>
                      </a:r>
                      <a:r>
                        <a:rPr lang="ru-RU" baseline="0" dirty="0" smtClean="0"/>
                        <a:t> </a:t>
                      </a:r>
                      <a:endParaRPr lang="ru-RU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направляются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Хранятся на месте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10000"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1362</TotalTime>
  <Words>314</Words>
  <Application>Microsoft Office PowerPoint</Application>
  <PresentationFormat>Экран (4:3)</PresentationFormat>
  <Paragraphs>83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О работе  архивного отдела  Администрации Дмитриевского района в 2020 году и  порядке формирования архивных дел  Начальник архивного отдела   А.И. Бачурина </vt:lpstr>
      <vt:lpstr>Архивное управление Курской области </vt:lpstr>
      <vt:lpstr>Слайд 3</vt:lpstr>
      <vt:lpstr>       ИСТОЧНИКИ КОМПЛЕКТОВАНИЯ  АРХИВНОГО ОТДЕЛА      </vt:lpstr>
      <vt:lpstr>СОСТАВ АРХИВНЫХ ДОКУМЕНТОВ В ОТДЕЛЕ </vt:lpstr>
      <vt:lpstr>Слайд 6</vt:lpstr>
      <vt:lpstr>Исполнено запросов в 2020 году</vt:lpstr>
      <vt:lpstr>Слайд 8</vt:lpstr>
      <vt:lpstr>ДОКУМЕНТЫ  АРХИВНОГО ФОНДА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Участие отдела ЗАГС администрации Медвенского района Курской области  в мероприятиях к подготовке промышленной эксплуатации по переходу ФГИС «ЕГР ЗАГС»</dc:title>
  <dc:creator>toor</dc:creator>
  <cp:lastModifiedBy>Архивный</cp:lastModifiedBy>
  <cp:revision>140</cp:revision>
  <dcterms:created xsi:type="dcterms:W3CDTF">2018-02-20T04:40:36Z</dcterms:created>
  <dcterms:modified xsi:type="dcterms:W3CDTF">2021-02-26T07:29:46Z</dcterms:modified>
</cp:coreProperties>
</file>