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  <p:sldId id="264" r:id="rId9"/>
    <p:sldId id="261" r:id="rId10"/>
    <p:sldId id="265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in777" initials="f" lastIdx="1" clrIdx="0">
    <p:extLst>
      <p:ext uri="{19B8F6BF-5375-455C-9EA6-DF929625EA0E}">
        <p15:presenceInfo xmlns:p15="http://schemas.microsoft.com/office/powerpoint/2012/main" userId="fin777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0066"/>
    <a:srgbClr val="00CC66"/>
    <a:srgbClr val="00FF00"/>
    <a:srgbClr val="FF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42" autoAdjust="0"/>
  </p:normalViewPr>
  <p:slideViewPr>
    <p:cSldViewPr snapToGrid="0">
      <p:cViewPr varScale="1">
        <p:scale>
          <a:sx n="106" d="100"/>
          <a:sy n="106" d="100"/>
        </p:scale>
        <p:origin x="75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108429381109961E-2"/>
          <c:y val="4.7588580799744817E-2"/>
          <c:w val="0.8999833580585036"/>
          <c:h val="0.8030626441797902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98714,0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102151,4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Лист1!$B$2:$C$2</c:f>
              <c:numCache>
                <c:formatCode>#,##0.00</c:formatCode>
                <c:ptCount val="2"/>
                <c:pt idx="0">
                  <c:v>98714</c:v>
                </c:pt>
                <c:pt idx="1">
                  <c:v>102151.4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33416,1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32506,8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Лист1!$B$3:$C$3</c:f>
              <c:numCache>
                <c:formatCode>#,##0.00</c:formatCode>
                <c:ptCount val="2"/>
                <c:pt idx="0">
                  <c:v>33416.1</c:v>
                </c:pt>
                <c:pt idx="1">
                  <c:v>32506.799999999999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Безвозмезные поступления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4154589371980675E-3"/>
                  <c:y val="-5.3507827627702014E-1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254741,8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254392,6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Лист1!$B$4:$C$4</c:f>
              <c:numCache>
                <c:formatCode>#,##0.00</c:formatCode>
                <c:ptCount val="2"/>
                <c:pt idx="0">
                  <c:v>254741.8</c:v>
                </c:pt>
                <c:pt idx="1">
                  <c:v>254392.6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251154744"/>
        <c:axId val="251155136"/>
      </c:barChart>
      <c:catAx>
        <c:axId val="251154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1155136"/>
        <c:crosses val="autoZero"/>
        <c:auto val="1"/>
        <c:lblAlgn val="ctr"/>
        <c:lblOffset val="100"/>
        <c:noMultiLvlLbl val="0"/>
      </c:catAx>
      <c:valAx>
        <c:axId val="251155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1154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20048309178744E-2"/>
          <c:y val="8.9777443168055429E-2"/>
          <c:w val="0.84842995169082125"/>
          <c:h val="0.7432063425089018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 на доходы физ. Лиц</c:v>
                </c:pt>
                <c:pt idx="1">
                  <c:v>Акцизы на нефтепродукты</c:v>
                </c:pt>
                <c:pt idx="2">
                  <c:v>Налоги на совокуп. Доход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86.4</c:v>
                </c:pt>
                <c:pt idx="1">
                  <c:v>10.6</c:v>
                </c:pt>
                <c:pt idx="2">
                  <c:v>3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334727690288727E-2"/>
          <c:y val="1.5924363340263533E-2"/>
          <c:w val="0.92271301685115448"/>
          <c:h val="0.8635217965543006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81</a:t>
                    </a:r>
                    <a:r>
                      <a:rPr lang="en-US" baseline="0" dirty="0" smtClean="0"/>
                      <a:t> 175,2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FF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2018 г.</c:v>
                </c:pt>
                <c:pt idx="1">
                  <c:v>2019 г.</c:v>
                </c:pt>
              </c:strCache>
            </c:strRef>
          </c:cat>
          <c:val>
            <c:numRef>
              <c:f>Лист1!$B$2:$C$2</c:f>
              <c:numCache>
                <c:formatCode>General</c:formatCode>
                <c:ptCount val="2"/>
                <c:pt idx="0">
                  <c:v>81175.199999999997</c:v>
                </c:pt>
                <c:pt idx="1">
                  <c:v>88254.7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Акцизы на нефтепродукты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FF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2018 г.</c:v>
                </c:pt>
                <c:pt idx="1">
                  <c:v>2019 г.</c:v>
                </c:pt>
              </c:strCache>
            </c:strRef>
          </c:cat>
          <c:val>
            <c:numRef>
              <c:f>Лист1!$B$3:$C$3</c:f>
              <c:numCache>
                <c:formatCode>General</c:formatCode>
                <c:ptCount val="2"/>
                <c:pt idx="0">
                  <c:v>9840.2999999999993</c:v>
                </c:pt>
                <c:pt idx="1">
                  <c:v>10855.6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Налог на совокуп доход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FF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2018 г.</c:v>
                </c:pt>
                <c:pt idx="1">
                  <c:v>2019 г.</c:v>
                </c:pt>
              </c:strCache>
            </c:strRef>
          </c:cat>
          <c:val>
            <c:numRef>
              <c:f>Лист1!$B$4:$C$4</c:f>
              <c:numCache>
                <c:formatCode>General</c:formatCode>
                <c:ptCount val="2"/>
                <c:pt idx="0">
                  <c:v>3232.1</c:v>
                </c:pt>
                <c:pt idx="1">
                  <c:v>3041.1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53434760"/>
        <c:axId val="253435152"/>
      </c:barChart>
      <c:catAx>
        <c:axId val="253434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3435152"/>
        <c:crosses val="autoZero"/>
        <c:auto val="1"/>
        <c:lblAlgn val="ctr"/>
        <c:lblOffset val="100"/>
        <c:noMultiLvlLbl val="0"/>
      </c:catAx>
      <c:valAx>
        <c:axId val="253435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53434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262043409211226E-2"/>
          <c:y val="0.14032556867915894"/>
          <c:w val="0.56639691875466325"/>
          <c:h val="0.6884621753043097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00FF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rgbClr val="FF006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rgbClr val="00CC6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1.4822657490735917E-2"/>
                  <c:y val="-1.801711605758748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0375860243515088"/>
                  <c:y val="-9.78072014554749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0164107993647432"/>
                  <c:y val="-6.4346843062812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8.4700899947061939E-2"/>
                  <c:y val="-0.120972064958087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8.0465854949708759E-2"/>
                  <c:y val="-0.146710802183212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Безопасность</c:v>
                </c:pt>
                <c:pt idx="2">
                  <c:v>Дорожное хозяйство</c:v>
                </c:pt>
                <c:pt idx="3">
                  <c:v>Жилищно-коммунальное хозяйство</c:v>
                </c:pt>
                <c:pt idx="4">
                  <c:v>Образование и молодежная политика</c:v>
                </c:pt>
                <c:pt idx="5">
                  <c:v>Культура</c:v>
                </c:pt>
                <c:pt idx="6">
                  <c:v>Социальные выплаты</c:v>
                </c:pt>
                <c:pt idx="7">
                  <c:v>Массовый спорт</c:v>
                </c:pt>
                <c:pt idx="8">
                  <c:v>Межбюджетные трансферты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9</c:v>
                </c:pt>
                <c:pt idx="1">
                  <c:v>0.3</c:v>
                </c:pt>
                <c:pt idx="2">
                  <c:v>12.5</c:v>
                </c:pt>
                <c:pt idx="3">
                  <c:v>5.5</c:v>
                </c:pt>
                <c:pt idx="4">
                  <c:v>56.3</c:v>
                </c:pt>
                <c:pt idx="5">
                  <c:v>8.3000000000000007</c:v>
                </c:pt>
                <c:pt idx="6">
                  <c:v>6.1</c:v>
                </c:pt>
                <c:pt idx="7">
                  <c:v>0.1</c:v>
                </c:pt>
                <c:pt idx="8">
                  <c:v>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065902000589244E-2"/>
          <c:y val="0.13110481806867458"/>
          <c:w val="0.55488653103395402"/>
          <c:h val="0.6966083843024509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00FF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rgbClr val="FF006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rgbClr val="00CC6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7"/>
              <c:layout>
                <c:manualLayout>
                  <c:x val="-2.8703229113275282E-2"/>
                  <c:y val="-0.12869368612562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9.6360840594566816E-2"/>
                  <c:y val="-0.113250443790549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0"/>
                  <c:y val="-0.151858549628237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Безопасность</c:v>
                </c:pt>
                <c:pt idx="2">
                  <c:v>Дорожное хозяйство</c:v>
                </c:pt>
                <c:pt idx="3">
                  <c:v>Жилищно-коммунальное хозяйство</c:v>
                </c:pt>
                <c:pt idx="4">
                  <c:v>Образование и молодежная политика</c:v>
                </c:pt>
                <c:pt idx="5">
                  <c:v>Культура</c:v>
                </c:pt>
                <c:pt idx="6">
                  <c:v>Социальные выплаты</c:v>
                </c:pt>
                <c:pt idx="7">
                  <c:v>Массовый спорт</c:v>
                </c:pt>
                <c:pt idx="8">
                  <c:v>Межбюджетные трансферты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8.8000000000000007</c:v>
                </c:pt>
                <c:pt idx="1">
                  <c:v>0.4</c:v>
                </c:pt>
                <c:pt idx="2">
                  <c:v>6.4</c:v>
                </c:pt>
                <c:pt idx="3">
                  <c:v>8.9</c:v>
                </c:pt>
                <c:pt idx="4">
                  <c:v>56.1</c:v>
                </c:pt>
                <c:pt idx="5">
                  <c:v>11.5</c:v>
                </c:pt>
                <c:pt idx="6">
                  <c:v>6.2</c:v>
                </c:pt>
                <c:pt idx="7">
                  <c:v>0.1</c:v>
                </c:pt>
                <c:pt idx="8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537967135849108"/>
          <c:y val="2.7131785705892867E-2"/>
          <c:w val="0.47688756351413064"/>
          <c:h val="0.910223698368603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Лист1!$A$2:$A$23</c:f>
              <c:strCache>
                <c:ptCount val="22"/>
                <c:pt idx="0">
                  <c:v>МП "Развитие культуры Дмитриевского района"</c:v>
                </c:pt>
                <c:pt idx="1">
                  <c:v>МП "Социальная поддержка граждан в Дмитриевском районе"</c:v>
                </c:pt>
                <c:pt idx="2">
                  <c:v>МП "Развитие образования Дмитриевского района"</c:v>
                </c:pt>
                <c:pt idx="3">
                  <c:v>МП "Управление муниципальным имуществом и земельными ресурсами"</c:v>
                </c:pt>
                <c:pt idx="4">
                  <c:v>МП "Энергосбережение и повышение энергетической эффективности в муниципальном образовании"</c:v>
                </c:pt>
                <c:pt idx="5">
                  <c:v>МП "Экология и чистая вода на территории Дмитриевского района"</c:v>
                </c:pt>
                <c:pt idx="6">
                  <c:v>МП "Обеспечение доступным и комфортным жильем и коммунальными услугами граждан Дмитриевского района"</c:v>
                </c:pt>
                <c:pt idx="7">
                  <c:v>МП "Повышение эффективности работы с молодежью, организация отдыха и оздоровление детей, развитие физической культуры и спорта в  Дмитриевском районе"</c:v>
                </c:pt>
                <c:pt idx="8">
                  <c:v>МП "Развитие муниципальной службы в  Дмитриевском районе Курской области"</c:v>
                </c:pt>
                <c:pt idx="9">
                  <c:v>МП "Сохранение и развитие архивного дела"</c:v>
                </c:pt>
                <c:pt idx="10">
                  <c:v>МП "Развитие транспортной системы, обеспечение перевозки пассажиров в муниципальном образовании и безопасность дорожного движения в Дмитриевском районе"</c:v>
                </c:pt>
                <c:pt idx="11">
                  <c:v>МП "Профилактика преступлений и иных правонарушений в Дмитриевском районе"</c:v>
                </c:pt>
                <c:pt idx="12">
                  <c:v>МП "Защита населения и территории от чрезвычайных ситуаций, обеспечение пожарной безопасности и безопасности людей на водных объектах "</c:v>
                </c:pt>
                <c:pt idx="13">
                  <c:v>МП "Повышение эффективности управления финансами"</c:v>
                </c:pt>
                <c:pt idx="14">
                  <c:v>МП "Устойчивое развитие сельских территорий Дмитриевского района"</c:v>
                </c:pt>
                <c:pt idx="15">
                  <c:v>МП "Содействие занятости населения"</c:v>
                </c:pt>
                <c:pt idx="16">
                  <c:v>МП "Противодействие экстремизму и терроризму на территории Дмитриевского района Курской области"</c:v>
                </c:pt>
                <c:pt idx="17">
                  <c:v>МП "Противодействие злоупотреблению наркотиков в Дмитриевском районе Курской области"</c:v>
                </c:pt>
                <c:pt idx="18">
                  <c:v>МП "Повышение качества и доступности муниципальных услуг в Дмитриевском районе"</c:v>
                </c:pt>
                <c:pt idx="19">
                  <c:v>МП "Обеспечение эффективного осуществления полномочий МКУ "Управление хозяйственного обслуживания""</c:v>
                </c:pt>
                <c:pt idx="20">
                  <c:v>МП "Улучшение условий и охраны труда в Дмитриевском районем Курской области на 2017 - 2019 годах"</c:v>
                </c:pt>
                <c:pt idx="21">
                  <c:v>МП "Развитие информационного общества в Дмитриевском районе Курской области"</c:v>
                </c:pt>
              </c:strCache>
            </c:strRef>
          </c:cat>
          <c:val>
            <c:numRef>
              <c:f>Лист1!$B$2:$B$23</c:f>
              <c:numCache>
                <c:formatCode>_-* #,##0.0_р_._-;\-* #,##0.0_р_._-;_-* "-"??_р_._-;_-@_-</c:formatCode>
                <c:ptCount val="22"/>
                <c:pt idx="0">
                  <c:v>41152</c:v>
                </c:pt>
                <c:pt idx="1">
                  <c:v>18954</c:v>
                </c:pt>
                <c:pt idx="2">
                  <c:v>209058</c:v>
                </c:pt>
                <c:pt idx="3">
                  <c:v>176</c:v>
                </c:pt>
                <c:pt idx="4">
                  <c:v>25</c:v>
                </c:pt>
                <c:pt idx="5">
                  <c:v>0</c:v>
                </c:pt>
                <c:pt idx="6">
                  <c:v>16143</c:v>
                </c:pt>
                <c:pt idx="7">
                  <c:v>1691</c:v>
                </c:pt>
                <c:pt idx="8">
                  <c:v>84</c:v>
                </c:pt>
                <c:pt idx="9">
                  <c:v>510</c:v>
                </c:pt>
                <c:pt idx="10">
                  <c:v>9570</c:v>
                </c:pt>
                <c:pt idx="11">
                  <c:v>303</c:v>
                </c:pt>
                <c:pt idx="12">
                  <c:v>1301</c:v>
                </c:pt>
                <c:pt idx="13">
                  <c:v>8922</c:v>
                </c:pt>
                <c:pt idx="14">
                  <c:v>31483</c:v>
                </c:pt>
                <c:pt idx="15">
                  <c:v>40</c:v>
                </c:pt>
                <c:pt idx="16">
                  <c:v>68</c:v>
                </c:pt>
                <c:pt idx="17">
                  <c:v>2</c:v>
                </c:pt>
                <c:pt idx="18">
                  <c:v>4</c:v>
                </c:pt>
                <c:pt idx="19">
                  <c:v>7954</c:v>
                </c:pt>
                <c:pt idx="20">
                  <c:v>296</c:v>
                </c:pt>
                <c:pt idx="21">
                  <c:v>99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251828728"/>
        <c:axId val="251829120"/>
      </c:barChart>
      <c:catAx>
        <c:axId val="251828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1829120"/>
        <c:crosses val="autoZero"/>
        <c:auto val="1"/>
        <c:lblAlgn val="ctr"/>
        <c:lblOffset val="100"/>
        <c:noMultiLvlLbl val="0"/>
      </c:catAx>
      <c:valAx>
        <c:axId val="2518291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.0_р_._-;\-* #,##0.0_р_._-;_-* &quot;-&quot;??_р_.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1828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988278-0F3E-4907-941C-F527C61D946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D9EB8F3-6A46-4C9E-B37A-224F0B515C7C}">
      <dgm:prSet phldrT="[Текст]" custT="1"/>
      <dgm:spPr>
        <a:solidFill>
          <a:srgbClr val="0000FF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Доходы, тыс.руб.</a:t>
          </a:r>
        </a:p>
        <a:p>
          <a:r>
            <a: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389 050,8</a:t>
          </a:r>
          <a:endParaRPr lang="ru-RU" sz="3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3B9609-0DE3-44E5-AB2B-916976081A80}" type="parTrans" cxnId="{981C171E-DA64-44E9-BBD0-730317CD727A}">
      <dgm:prSet/>
      <dgm:spPr/>
      <dgm:t>
        <a:bodyPr/>
        <a:lstStyle/>
        <a:p>
          <a:endParaRPr lang="ru-RU"/>
        </a:p>
      </dgm:t>
    </dgm:pt>
    <dgm:pt modelId="{9B776DA8-19C9-4668-8D9E-3D559A038CD7}" type="sibTrans" cxnId="{981C171E-DA64-44E9-BBD0-730317CD727A}">
      <dgm:prSet/>
      <dgm:spPr/>
      <dgm:t>
        <a:bodyPr/>
        <a:lstStyle/>
        <a:p>
          <a:endParaRPr lang="ru-RU"/>
        </a:p>
      </dgm:t>
    </dgm:pt>
    <dgm:pt modelId="{4B5875CF-66E8-4057-8728-E81A1905EB5D}">
      <dgm:prSet phldrT="[Текст]" custT="1"/>
      <dgm:spPr>
        <a:solidFill>
          <a:srgbClr val="0000FF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Расходы, тыс.руб.</a:t>
          </a:r>
        </a:p>
        <a:p>
          <a:r>
            <a: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370 735,7</a:t>
          </a:r>
          <a:endParaRPr lang="ru-RU" sz="3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697C28-52C3-44F6-B231-48ED16A1C23E}" type="parTrans" cxnId="{FAD48B5C-52CB-4DFD-88A0-CAC744F39EF7}">
      <dgm:prSet/>
      <dgm:spPr/>
      <dgm:t>
        <a:bodyPr/>
        <a:lstStyle/>
        <a:p>
          <a:endParaRPr lang="ru-RU"/>
        </a:p>
      </dgm:t>
    </dgm:pt>
    <dgm:pt modelId="{5454C986-82FB-423C-ACFF-3819F78A83E8}" type="sibTrans" cxnId="{FAD48B5C-52CB-4DFD-88A0-CAC744F39EF7}">
      <dgm:prSet/>
      <dgm:spPr/>
      <dgm:t>
        <a:bodyPr/>
        <a:lstStyle/>
        <a:p>
          <a:endParaRPr lang="ru-RU"/>
        </a:p>
      </dgm:t>
    </dgm:pt>
    <dgm:pt modelId="{4F3AF85F-F7B7-4CBF-9AF2-8E097A08FFF2}">
      <dgm:prSet phldrT="[Текст]" custT="1"/>
      <dgm:spPr>
        <a:solidFill>
          <a:srgbClr val="0000FF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Профицит, тыс.руб.</a:t>
          </a:r>
        </a:p>
        <a:p>
          <a:r>
            <a:rPr lang="ru-RU" sz="36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18 315,1</a:t>
          </a:r>
          <a:endParaRPr lang="ru-RU" sz="3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BBC976-81D5-43AF-A394-8F98BE4B5AA4}" type="parTrans" cxnId="{E10ADD29-2298-4DF4-93E3-049C9D2FC1D1}">
      <dgm:prSet/>
      <dgm:spPr/>
      <dgm:t>
        <a:bodyPr/>
        <a:lstStyle/>
        <a:p>
          <a:endParaRPr lang="ru-RU"/>
        </a:p>
      </dgm:t>
    </dgm:pt>
    <dgm:pt modelId="{D1E8F030-833D-4078-8DA7-550A5FB5B75A}" type="sibTrans" cxnId="{E10ADD29-2298-4DF4-93E3-049C9D2FC1D1}">
      <dgm:prSet/>
      <dgm:spPr/>
      <dgm:t>
        <a:bodyPr/>
        <a:lstStyle/>
        <a:p>
          <a:endParaRPr lang="ru-RU"/>
        </a:p>
      </dgm:t>
    </dgm:pt>
    <dgm:pt modelId="{2186753A-44F8-41C9-B331-56516E6C0AFB}" type="pres">
      <dgm:prSet presAssocID="{15988278-0F3E-4907-941C-F527C61D9464}" presName="CompostProcess" presStyleCnt="0">
        <dgm:presLayoutVars>
          <dgm:dir/>
          <dgm:resizeHandles val="exact"/>
        </dgm:presLayoutVars>
      </dgm:prSet>
      <dgm:spPr/>
    </dgm:pt>
    <dgm:pt modelId="{3DB8A7D9-EF23-4810-B165-7F4CD47529A4}" type="pres">
      <dgm:prSet presAssocID="{15988278-0F3E-4907-941C-F527C61D9464}" presName="arrow" presStyleLbl="bgShp" presStyleIdx="0" presStyleCnt="1"/>
      <dgm:spPr/>
    </dgm:pt>
    <dgm:pt modelId="{133E58BB-1949-4C56-BD5F-0E1D39D57DD0}" type="pres">
      <dgm:prSet presAssocID="{15988278-0F3E-4907-941C-F527C61D9464}" presName="linearProcess" presStyleCnt="0"/>
      <dgm:spPr/>
    </dgm:pt>
    <dgm:pt modelId="{EC16CABB-6487-46A1-921A-F7FB10686B74}" type="pres">
      <dgm:prSet presAssocID="{DD9EB8F3-6A46-4C9E-B37A-224F0B515C7C}" presName="textNode" presStyleLbl="node1" presStyleIdx="0" presStyleCnt="3" custLinFactNeighborY="-13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9DBC67-A173-4C8E-85C5-F63AB982F097}" type="pres">
      <dgm:prSet presAssocID="{9B776DA8-19C9-4668-8D9E-3D559A038CD7}" presName="sibTrans" presStyleCnt="0"/>
      <dgm:spPr/>
    </dgm:pt>
    <dgm:pt modelId="{2D594F79-9ECE-4A6A-8231-A33D4ECB5886}" type="pres">
      <dgm:prSet presAssocID="{4B5875CF-66E8-4057-8728-E81A1905EB5D}" presName="textNode" presStyleLbl="node1" presStyleIdx="1" presStyleCnt="3" custLinFactNeighborX="-6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FB2FA7-9EF6-4A11-AE6B-29D161477A26}" type="pres">
      <dgm:prSet presAssocID="{5454C986-82FB-423C-ACFF-3819F78A83E8}" presName="sibTrans" presStyleCnt="0"/>
      <dgm:spPr/>
    </dgm:pt>
    <dgm:pt modelId="{3E0CFABE-1B69-455B-8F20-D43A5D8C82FA}" type="pres">
      <dgm:prSet presAssocID="{4F3AF85F-F7B7-4CBF-9AF2-8E097A08FFF2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1C171E-DA64-44E9-BBD0-730317CD727A}" srcId="{15988278-0F3E-4907-941C-F527C61D9464}" destId="{DD9EB8F3-6A46-4C9E-B37A-224F0B515C7C}" srcOrd="0" destOrd="0" parTransId="{C93B9609-0DE3-44E5-AB2B-916976081A80}" sibTransId="{9B776DA8-19C9-4668-8D9E-3D559A038CD7}"/>
    <dgm:cxn modelId="{E10ADD29-2298-4DF4-93E3-049C9D2FC1D1}" srcId="{15988278-0F3E-4907-941C-F527C61D9464}" destId="{4F3AF85F-F7B7-4CBF-9AF2-8E097A08FFF2}" srcOrd="2" destOrd="0" parTransId="{4BBBC976-81D5-43AF-A394-8F98BE4B5AA4}" sibTransId="{D1E8F030-833D-4078-8DA7-550A5FB5B75A}"/>
    <dgm:cxn modelId="{3B0C40D1-046F-4EEB-A645-F4CE4D9CF70A}" type="presOf" srcId="{4B5875CF-66E8-4057-8728-E81A1905EB5D}" destId="{2D594F79-9ECE-4A6A-8231-A33D4ECB5886}" srcOrd="0" destOrd="0" presId="urn:microsoft.com/office/officeart/2005/8/layout/hProcess9"/>
    <dgm:cxn modelId="{13F011EF-64B5-4786-BEF6-E7C7C377047A}" type="presOf" srcId="{DD9EB8F3-6A46-4C9E-B37A-224F0B515C7C}" destId="{EC16CABB-6487-46A1-921A-F7FB10686B74}" srcOrd="0" destOrd="0" presId="urn:microsoft.com/office/officeart/2005/8/layout/hProcess9"/>
    <dgm:cxn modelId="{FAD48B5C-52CB-4DFD-88A0-CAC744F39EF7}" srcId="{15988278-0F3E-4907-941C-F527C61D9464}" destId="{4B5875CF-66E8-4057-8728-E81A1905EB5D}" srcOrd="1" destOrd="0" parTransId="{20697C28-52C3-44F6-B231-48ED16A1C23E}" sibTransId="{5454C986-82FB-423C-ACFF-3819F78A83E8}"/>
    <dgm:cxn modelId="{63AE31FF-AB83-453C-A3C4-FF0819C09154}" type="presOf" srcId="{4F3AF85F-F7B7-4CBF-9AF2-8E097A08FFF2}" destId="{3E0CFABE-1B69-455B-8F20-D43A5D8C82FA}" srcOrd="0" destOrd="0" presId="urn:microsoft.com/office/officeart/2005/8/layout/hProcess9"/>
    <dgm:cxn modelId="{675B4F1B-1DF3-4ACF-987A-16DCCA9D33F4}" type="presOf" srcId="{15988278-0F3E-4907-941C-F527C61D9464}" destId="{2186753A-44F8-41C9-B331-56516E6C0AFB}" srcOrd="0" destOrd="0" presId="urn:microsoft.com/office/officeart/2005/8/layout/hProcess9"/>
    <dgm:cxn modelId="{A4733B5A-948E-4FD8-B4D8-9333DF1ACE65}" type="presParOf" srcId="{2186753A-44F8-41C9-B331-56516E6C0AFB}" destId="{3DB8A7D9-EF23-4810-B165-7F4CD47529A4}" srcOrd="0" destOrd="0" presId="urn:microsoft.com/office/officeart/2005/8/layout/hProcess9"/>
    <dgm:cxn modelId="{996104C6-6318-4947-9A93-1CDB771C4F14}" type="presParOf" srcId="{2186753A-44F8-41C9-B331-56516E6C0AFB}" destId="{133E58BB-1949-4C56-BD5F-0E1D39D57DD0}" srcOrd="1" destOrd="0" presId="urn:microsoft.com/office/officeart/2005/8/layout/hProcess9"/>
    <dgm:cxn modelId="{CFC34E89-4019-4F4C-BF66-CB9078A6D927}" type="presParOf" srcId="{133E58BB-1949-4C56-BD5F-0E1D39D57DD0}" destId="{EC16CABB-6487-46A1-921A-F7FB10686B74}" srcOrd="0" destOrd="0" presId="urn:microsoft.com/office/officeart/2005/8/layout/hProcess9"/>
    <dgm:cxn modelId="{0AE70C01-BC6F-4CDE-8744-4812947AFCDE}" type="presParOf" srcId="{133E58BB-1949-4C56-BD5F-0E1D39D57DD0}" destId="{AD9DBC67-A173-4C8E-85C5-F63AB982F097}" srcOrd="1" destOrd="0" presId="urn:microsoft.com/office/officeart/2005/8/layout/hProcess9"/>
    <dgm:cxn modelId="{645F0980-ADF0-42FE-B098-F66EA057648F}" type="presParOf" srcId="{133E58BB-1949-4C56-BD5F-0E1D39D57DD0}" destId="{2D594F79-9ECE-4A6A-8231-A33D4ECB5886}" srcOrd="2" destOrd="0" presId="urn:microsoft.com/office/officeart/2005/8/layout/hProcess9"/>
    <dgm:cxn modelId="{5453F3E7-427C-4AAF-B495-67103909B032}" type="presParOf" srcId="{133E58BB-1949-4C56-BD5F-0E1D39D57DD0}" destId="{BAFB2FA7-9EF6-4A11-AE6B-29D161477A26}" srcOrd="3" destOrd="0" presId="urn:microsoft.com/office/officeart/2005/8/layout/hProcess9"/>
    <dgm:cxn modelId="{E0E3C470-E9C3-4012-AB3B-A9BE0A520971}" type="presParOf" srcId="{133E58BB-1949-4C56-BD5F-0E1D39D57DD0}" destId="{3E0CFABE-1B69-455B-8F20-D43A5D8C82F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0.84971</cdr:x>
      <cdr:y>0.13272</cdr:y>
    </cdr:from>
    <cdr:to>
      <cdr:x>0.90844</cdr:x>
      <cdr:y>0.85824</cdr:y>
    </cdr:to>
    <cdr:sp macro="" textlink="">
      <cdr:nvSpPr>
        <cdr:cNvPr id="2" name="Правая фигурная скобка 1"/>
        <cdr:cNvSpPr/>
      </cdr:nvSpPr>
      <cdr:spPr>
        <a:xfrm xmlns:a="http://schemas.openxmlformats.org/drawingml/2006/main">
          <a:off x="8935192" y="577499"/>
          <a:ext cx="617548" cy="3156988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0.91304</cdr:x>
      <cdr:y>0.44558</cdr:y>
    </cdr:from>
    <cdr:to>
      <cdr:x>1</cdr:x>
      <cdr:y>0.65572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730839" y="193885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389050,8</a:t>
          </a:r>
        </a:p>
        <a:p xmlns:a="http://schemas.openxmlformats.org/drawingml/2006/main">
          <a:endParaRPr lang="ru-RU" sz="1200" dirty="0"/>
        </a:p>
      </cdr:txBody>
    </cdr:sp>
  </cdr:relSizeAnchor>
  <cdr:relSizeAnchor xmlns:cdr="http://schemas.openxmlformats.org/drawingml/2006/chartDrawing">
    <cdr:from>
      <cdr:x>0.47591</cdr:x>
      <cdr:y>0.53936</cdr:y>
    </cdr:from>
    <cdr:to>
      <cdr:x>0.56286</cdr:x>
      <cdr:y>0.77133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004460" y="2346922"/>
          <a:ext cx="914400" cy="10094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386871,9</a:t>
          </a:r>
        </a:p>
        <a:p xmlns:a="http://schemas.openxmlformats.org/drawingml/2006/main">
          <a:endParaRPr lang="ru-RU" sz="1100" dirty="0" smtClean="0"/>
        </a:p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B16D6-4DCE-45CF-ADA4-8A259B6A90AE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02897-CDC8-48F9-8EE5-A57F98CA1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000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02897-CDC8-48F9-8EE5-A57F98CA1F0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177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02897-CDC8-48F9-8EE5-A57F98CA1F0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861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36BB-221B-4F9C-A58E-7F54F0132C76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BE8-C78F-45D0-83F1-20C75CE8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538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36BB-221B-4F9C-A58E-7F54F0132C76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BE8-C78F-45D0-83F1-20C75CE8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225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36BB-221B-4F9C-A58E-7F54F0132C76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BE8-C78F-45D0-83F1-20C75CE8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15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36BB-221B-4F9C-A58E-7F54F0132C76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BE8-C78F-45D0-83F1-20C75CE8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263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36BB-221B-4F9C-A58E-7F54F0132C76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BE8-C78F-45D0-83F1-20C75CE8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64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36BB-221B-4F9C-A58E-7F54F0132C76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BE8-C78F-45D0-83F1-20C75CE8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535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36BB-221B-4F9C-A58E-7F54F0132C76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BE8-C78F-45D0-83F1-20C75CE8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348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36BB-221B-4F9C-A58E-7F54F0132C76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BE8-C78F-45D0-83F1-20C75CE8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0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36BB-221B-4F9C-A58E-7F54F0132C76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BE8-C78F-45D0-83F1-20C75CE8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874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36BB-221B-4F9C-A58E-7F54F0132C76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BE8-C78F-45D0-83F1-20C75CE8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445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36BB-221B-4F9C-A58E-7F54F0132C76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BE8-C78F-45D0-83F1-20C75CE8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26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836BB-221B-4F9C-A58E-7F54F0132C76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13BE8-C78F-45D0-83F1-20C75CE8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541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3808" y="4344712"/>
            <a:ext cx="3765630" cy="2531858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3808" y="-1"/>
            <a:ext cx="3816377" cy="2636321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302"/>
            <a:ext cx="4307558" cy="2603020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2" t="1928" r="1496" b="1350"/>
          <a:stretch/>
        </p:blipFill>
        <p:spPr>
          <a:xfrm>
            <a:off x="4513380" y="4344712"/>
            <a:ext cx="3782617" cy="2513287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373" y="55032"/>
            <a:ext cx="4093688" cy="2581289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5" y="4344713"/>
            <a:ext cx="4357804" cy="2513288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2534893"/>
            <a:ext cx="9144000" cy="963533"/>
          </a:xfrm>
        </p:spPr>
        <p:txBody>
          <a:bodyPr>
            <a:normAutofit fontScale="90000"/>
          </a:bodyPr>
          <a:lstStyle/>
          <a:p>
            <a:r>
              <a:rPr lang="ru-RU" sz="5400" b="1" spc="300" dirty="0" smtClean="0">
                <a:ln>
                  <a:solidFill>
                    <a:schemeClr val="tx1"/>
                  </a:solidFill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  <a:endParaRPr lang="ru-RU" sz="5400" b="1" spc="300" dirty="0">
              <a:ln>
                <a:solidFill>
                  <a:schemeClr val="tx1"/>
                </a:solidFill>
              </a:ln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6678" y="3563251"/>
            <a:ext cx="10678643" cy="71663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n>
                  <a:solidFill>
                    <a:schemeClr val="tx1"/>
                  </a:solidFill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 ОТЧЕТУ ОБ ИСПОЛНЕНИИ БЮДЖЕТА МУНИЦИПАЛЬНОГО РАЙОНА «ДМИТРИЕВСКИЙ РАЙОН» КУРСКОЙ ОБЛАСТИ ЗА 2019 ГОД</a:t>
            </a:r>
            <a:endParaRPr lang="ru-RU" sz="2000" b="1" dirty="0">
              <a:ln>
                <a:solidFill>
                  <a:schemeClr val="tx1"/>
                </a:solidFill>
              </a:ln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23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4690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</a:t>
            </a:r>
            <a:r>
              <a:rPr lang="ru-RU" sz="2400" b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ПРОГРАММ </a:t>
            </a:r>
            <a:br>
              <a:rPr lang="ru-RU" sz="2400" b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ДМИТРИЕВСКОГО РАЙОНА КУРСКОЙ ОБЛАСТИ </a:t>
            </a:r>
            <a:r>
              <a:rPr lang="ru-RU" sz="2400" b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b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r>
              <a:rPr lang="ru-RU" sz="24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4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712129"/>
              </p:ext>
            </p:extLst>
          </p:nvPr>
        </p:nvGraphicFramePr>
        <p:xfrm>
          <a:off x="0" y="1128156"/>
          <a:ext cx="12192000" cy="5729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037122" y="1520042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Исполненно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2019 год      347 835,0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1293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1257" y="320635"/>
            <a:ext cx="116734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endParaRPr lang="ru-RU" alt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граждан» </a:t>
            </a:r>
            <a:endParaRPr lang="ru-RU" altLang="ru-RU" sz="3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отчету об исполнении бюджета </a:t>
            </a:r>
          </a:p>
          <a:p>
            <a:pPr algn="ctr">
              <a:spcBef>
                <a:spcPct val="0"/>
              </a:spcBef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униципального района «Дмитриевский район» Курской области за 2018 год</a:t>
            </a:r>
            <a:endParaRPr lang="ru-RU" alt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alt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 финансовым управлением </a:t>
            </a:r>
          </a:p>
          <a:p>
            <a:pPr algn="ctr">
              <a:spcBef>
                <a:spcPct val="0"/>
              </a:spcBef>
            </a:pPr>
            <a:r>
              <a:rPr lang="ru-RU" alt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Дмитриевского района Курской области</a:t>
            </a:r>
            <a:endParaRPr lang="ru-RU" altLang="ru-RU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endParaRPr lang="ru-RU" altLang="ru-RU" b="1" dirty="0">
              <a:solidFill>
                <a:srgbClr val="9A31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alt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Адрес: Российская Федерация, Курская область,</a:t>
            </a:r>
          </a:p>
          <a:p>
            <a:pPr algn="ctr">
              <a:spcBef>
                <a:spcPct val="0"/>
              </a:spcBef>
            </a:pPr>
            <a:r>
              <a:rPr lang="ru-RU" altLang="ru-RU" sz="2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alt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Дмитриев, ул. Ленина, 44</a:t>
            </a:r>
          </a:p>
          <a:p>
            <a:pPr algn="ctr">
              <a:spcBef>
                <a:spcPct val="0"/>
              </a:spcBef>
            </a:pPr>
            <a:r>
              <a:rPr lang="ru-RU" alt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471-50-22753, 22493, 21065</a:t>
            </a:r>
            <a:endParaRPr lang="ru-RU" altLang="ru-RU" sz="2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en-US" altLang="ru-RU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ru-RU" altLang="ru-RU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ru-RU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Dmitrievfin@mail.ru</a:t>
            </a:r>
            <a:endParaRPr lang="en-US" altLang="ru-RU" sz="2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endParaRPr lang="en-US" altLang="ru-RU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alt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о бюджете можно получить на официальном сайте </a:t>
            </a:r>
            <a:r>
              <a:rPr lang="ru-RU" alt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Дмитриевского </a:t>
            </a:r>
            <a:r>
              <a:rPr lang="ru-RU" alt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по адресу </a:t>
            </a:r>
            <a:r>
              <a:rPr lang="en-US" alt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</a:t>
            </a:r>
            <a:r>
              <a:rPr lang="en-US" altLang="ru-RU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dmitriev.rkursk.ru</a:t>
            </a:r>
            <a:endParaRPr lang="ru-RU" altLang="ru-RU" sz="22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89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ИСПОЛНЕНИЯ БЮДЖЕТА</a:t>
            </a:r>
            <a:b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РАЙОНА «ДМИТРИЕВСКИЙ РАЙОН»</a:t>
            </a:r>
            <a:b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КУРСКОЙ ОБЛАСТИ ЗА 2019 ГОД</a:t>
            </a:r>
            <a:endParaRPr lang="ru-RU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912101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282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ДОХОДНОЙ ЧАСТИ БЮДЖЕТА</a:t>
            </a:r>
            <a:br>
              <a:rPr lang="ru-RU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РАЙОНА «ДМИТРИЕВСКИЙ РАЙОН» КУРСКОЙ ОБЛАСТИ ЗА 2019 ГОД  </a:t>
            </a:r>
            <a:endParaRPr lang="ru-RU" sz="24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2842554"/>
              </p:ext>
            </p:extLst>
          </p:nvPr>
        </p:nvGraphicFramePr>
        <p:xfrm>
          <a:off x="838200" y="169068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авая фигурная скобка 2"/>
          <p:cNvSpPr/>
          <p:nvPr/>
        </p:nvSpPr>
        <p:spPr>
          <a:xfrm>
            <a:off x="5070764" y="2968831"/>
            <a:ext cx="463136" cy="24106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62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08758" y="380010"/>
            <a:ext cx="12290961" cy="58189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dirty="0"/>
              <a:t>	</a:t>
            </a: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МУНИЦИПАЛЬНОГО РАЙОНА    </a:t>
            </a:r>
            <a:b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«ДМИТРИЕВСКИЙ РАЙОН» КУРСКОЙ ОБЛАСТИ ПО ДОХОДАМ ЗА 2019 ГОД</a:t>
            </a:r>
            <a:r>
              <a:rPr lang="ru-RU" dirty="0">
                <a:solidFill>
                  <a:srgbClr val="0000FF"/>
                </a:solidFill>
              </a:rPr>
              <a:t/>
            </a:r>
            <a:br>
              <a:rPr lang="ru-RU" dirty="0">
                <a:solidFill>
                  <a:srgbClr val="0000FF"/>
                </a:solidFill>
              </a:rPr>
            </a:br>
            <a:endParaRPr lang="ru-RU" dirty="0">
              <a:solidFill>
                <a:srgbClr val="0000FF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6619252"/>
              </p:ext>
            </p:extLst>
          </p:nvPr>
        </p:nvGraphicFramePr>
        <p:xfrm>
          <a:off x="1" y="1033210"/>
          <a:ext cx="11538856" cy="5864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31076"/>
                <a:gridCol w="1199093"/>
                <a:gridCol w="1212875"/>
                <a:gridCol w="1309354"/>
                <a:gridCol w="1186458"/>
              </a:tblGrid>
              <a:tr h="335764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 муниципального района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Утверждено на год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Исполнено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Исполнено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испол.</a:t>
                      </a:r>
                    </a:p>
                  </a:txBody>
                  <a:tcPr marL="9525" marR="9525" marT="9525" marB="0" anchor="b"/>
                </a:tc>
              </a:tr>
              <a:tr h="22258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доходы физ. лиц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85 991,0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81 175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88 254,7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102,6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481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Акцизы на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нефтепродукты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9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715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9 840,3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10 855,6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111,7</a:t>
                      </a:r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22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совокупный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008,0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3 232,1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041,1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101,1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22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Гос. пошлина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1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445,0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387,7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480,7  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102,5</a:t>
                      </a:r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22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использования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имущества, находящегося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муниц.собственности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10 619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,0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  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8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708,1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11 018,1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103,8 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22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Платежи за пользование природными ресурсами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30,0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643,5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-17,3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-0,6</a:t>
                      </a:r>
                    </a:p>
                  </a:txBody>
                  <a:tcPr marL="9525" marR="9525" marT="9525" marB="0" anchor="b"/>
                </a:tc>
              </a:tr>
              <a:tr h="2366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оказания платных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9 052,1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8 160,4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190,2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90,5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22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продажи матер. и нематериальных активов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11 660,0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1 019,8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11 664,8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100,0  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22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Штрафы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возмещение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ущерба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610,0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063,3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613,9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100,7 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848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Пр.неналог.доходы(нев.пос)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-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-443,8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22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ИТОГО  ДОХОДОВ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132 130,1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115 677,2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134 658,2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101,9</a:t>
                      </a:r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6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 от других бюджетов  в т.ч.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254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741,8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243 223,5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2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54 392,6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99,9</a:t>
                      </a:r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22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Дотация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9 390,4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11 134,1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9 390,4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100,0   </a:t>
                      </a:r>
                    </a:p>
                  </a:txBody>
                  <a:tcPr marL="9525" marR="9525" marT="9525" marB="0" anchor="b"/>
                </a:tc>
              </a:tr>
              <a:tr h="2484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Субсидии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62 503,0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62 044,5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263,0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99,6</a:t>
                      </a:r>
                      <a:endParaRPr lang="ru-R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22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Субвенции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175 713,0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167 733,4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175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713,0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481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Иные межбюджетные      трансферты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7 371,0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2 081,3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7 261,8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98,5</a:t>
                      </a:r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22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безвоз.поступлен.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1 205,7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1 044,9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1 205,7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100,0   </a:t>
                      </a:r>
                    </a:p>
                  </a:txBody>
                  <a:tcPr marL="9525" marR="9525" marT="9525" marB="0" anchor="b"/>
                </a:tc>
              </a:tr>
              <a:tr h="2222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Дох.бюдж.посел.от возвр. остатков межбюд.тран.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</a:t>
                      </a:r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   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-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22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В-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озвр.остатков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субсидий,субвенц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-1 441,3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-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814,7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-1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441,3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220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ВСЕГО ДОХОДОВ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386 871,9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</a:t>
                      </a:r>
                      <a:r>
                        <a:rPr lang="ru-RU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358</a:t>
                      </a:r>
                      <a:r>
                        <a:rPr lang="ru-RU" sz="14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900,7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389 050,8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100,6</a:t>
                      </a:r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220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2203">
                <a:tc>
                  <a:txBody>
                    <a:bodyPr/>
                    <a:lstStyle/>
                    <a:p>
                      <a:pPr algn="l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10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 БЮДЖЕТА МУНИЦИПАЛЬНОГО РАЙОНА « ДМИТРИЕВСКИЙ РАЙОН» КУРСКОЙ ОБЛАСТИ ЗА 2019 ГОД</a:t>
            </a:r>
            <a:endParaRPr lang="ru-RU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87220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072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НАЛОГОВЫХ ДОХОДОВ </a:t>
            </a:r>
            <a:b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МУНИЦИПАЛЬНОГО РАЙОНА «ДМИТРИЕВСКИЙ РАЙОН» КУРСКОЙ ОБЛАСТИ ЗА 2019 ГОД В СРАВНЕНИИ С 2018 ГОД</a:t>
            </a:r>
            <a:endParaRPr lang="ru-RU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6873846"/>
              </p:ext>
            </p:extLst>
          </p:nvPr>
        </p:nvGraphicFramePr>
        <p:xfrm>
          <a:off x="0" y="1140032"/>
          <a:ext cx="12192000" cy="5717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9353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114003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МУНИЦИПАЛЬНОГО РАЙОНА «ДМИТРИЕВСКИЙ РАЙОН» КУРСКОЙ ОБЛАСТИ ПО РАСХОДАМ ЗА 2019 ГОД</a:t>
            </a:r>
            <a:endParaRPr lang="ru-RU" sz="24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8384126"/>
              </p:ext>
            </p:extLst>
          </p:nvPr>
        </p:nvGraphicFramePr>
        <p:xfrm>
          <a:off x="135802" y="1140034"/>
          <a:ext cx="11905776" cy="5484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41769"/>
                <a:gridCol w="1263517"/>
                <a:gridCol w="1354860"/>
                <a:gridCol w="1415752"/>
                <a:gridCol w="929878"/>
              </a:tblGrid>
              <a:tr h="282033">
                <a:tc rowSpan="3"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 муниципального района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59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Утверждено на год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</a:tr>
              <a:tr h="2786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3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01.02    Функционирование высшего должностного лица субъекта РФ и органа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1 681,4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1 643,1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1 681,4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864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01.03   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Функционирование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законодательных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(представительных) органов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гос.власти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мест.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443,5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422,0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442,6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39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01.04    Функционирование Правительства РФ, высших органов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исполнительной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власти субъектов РФ, местных адм.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681,2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15 759,3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610,2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99,5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524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01.05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Судебная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система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2,8            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55,3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28201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01.06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финансовых органов и органов финансового над.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3 855,9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437,9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3 830,5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99,3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25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01.07    Обеспечение проведения выборов и референдумов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524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01.11    Резервные фонды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064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01.13    Другие  общегосударственные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11 022,4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11 103,1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10 529,4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864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03.09    Защита населения и территории от последствий ЧС природного и техногенного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характера,ГО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1 315,5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140,5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1 301,1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98,9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59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04.08    Транспорт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509,0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180,0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509,0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31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04.09    Дорожное хозяйство(дорожные фонды)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42 319,0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45 029,1        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22 225,5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2415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04.12    Другие вопросы в области национальной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экономики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1 009,4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226,5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990,2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606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05 02    Жилищно-коммунальное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40 644,8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19 770,2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32 859,2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864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05.03    Благоустройство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519,0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519,0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5981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5980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91312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40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1353800" cy="296883"/>
          </a:xfrm>
        </p:spPr>
        <p:txBody>
          <a:bodyPr>
            <a:normAutofit/>
          </a:bodyPr>
          <a:lstStyle/>
          <a:p>
            <a:pPr algn="r"/>
            <a:r>
              <a:rPr lang="ru-RU" sz="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ПРОДОЛЖЕНИЕ ТАБЛИЦЫ</a:t>
            </a:r>
            <a:endParaRPr lang="ru-RU" sz="8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4408276"/>
              </p:ext>
            </p:extLst>
          </p:nvPr>
        </p:nvGraphicFramePr>
        <p:xfrm>
          <a:off x="81481" y="84223"/>
          <a:ext cx="11986193" cy="62098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1412"/>
                <a:gridCol w="1363081"/>
                <a:gridCol w="1363081"/>
                <a:gridCol w="1321775"/>
                <a:gridCol w="826844"/>
              </a:tblGrid>
              <a:tr h="423166">
                <a:tc rowSpan="3"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 муниципального района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31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Утверждено на год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Исполненно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</a:tr>
              <a:tr h="3060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84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07.01    Дошкольное образование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39 910,2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39 232,7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39 247,3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98,3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33932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07.02    Общее образование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360,1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140 813,0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146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068,3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99,1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390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07.03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Дополнительное образование детей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14 577,4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15 865,3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14444,8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99,1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390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07.07    Молодежная политика и оздоровление детей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1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402,1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1 294,1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1 402,1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154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07.09    Другие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области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6 708,4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6 325,9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6 685,5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971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08.00    Культура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35 151,9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23 261,6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34 973,8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78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08.04    Другие вопросы в области культуры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7 643,3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6 810,7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7 586,1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99,3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160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09 07    Санитарно-эпидемиологическое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благополучие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219,3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219,3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3932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10.01    Пенсионное обеспечение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248,4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241,4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222,9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89,7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39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10.03   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Соц.обеспечение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13 016,8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12 292,3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12 300,5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94,5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547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10.04    Охрана семьи и детства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8 867,0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7 705,1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8 069,1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91,0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390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10.06    Другие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области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социальной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политики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2 436,0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2 205,4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2 436,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84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11.02    Массовый спорт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288,5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176,5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288,5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930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14.01    Дотации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выравнивание бюджетной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обеспеченности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5 870,8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5 952,9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5 870,8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100,0   </a:t>
                      </a:r>
                    </a:p>
                  </a:txBody>
                  <a:tcPr marL="9525" marR="9525" marT="9525" marB="0" anchor="b"/>
                </a:tc>
              </a:tr>
              <a:tr h="32390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РАСХОДОВ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403 125,5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361 305,9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370 735,7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92,0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390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ДЕФИЦИТ(-),ПРОФИЦИТ(+)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-16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253,6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405,2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+18 315,1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457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1"/>
            <a:ext cx="10515600" cy="11400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</a:t>
            </a:r>
            <a:br>
              <a:rPr lang="ru-RU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МУНИЦИПАЛЬНОГО РАЙОНА </a:t>
            </a:r>
            <a:br>
              <a:rPr lang="ru-RU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«ДМИТРИЕВСКИЙ РАЙОН» ЗА 2019 ГОД В СРАВНЕНИИ С 2018 ГОДОМ</a:t>
            </a:r>
            <a:endParaRPr lang="ru-RU" sz="24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140032"/>
            <a:ext cx="5157787" cy="700644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00000"/>
              </a:lnSpc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2018 год –</a:t>
            </a:r>
          </a:p>
          <a:p>
            <a:pPr algn="ctr">
              <a:lnSpc>
                <a:spcPct val="100000"/>
              </a:lnSpc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361 305,9 тыс. рублей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83741802"/>
              </p:ext>
            </p:extLst>
          </p:nvPr>
        </p:nvGraphicFramePr>
        <p:xfrm>
          <a:off x="0" y="1923802"/>
          <a:ext cx="5997575" cy="4934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6172200" y="1140031"/>
            <a:ext cx="5183188" cy="700645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2019 год –</a:t>
            </a:r>
          </a:p>
          <a:p>
            <a:pPr algn="ct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370 735,7 тыс. рублей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427758289"/>
              </p:ext>
            </p:extLst>
          </p:nvPr>
        </p:nvGraphicFramePr>
        <p:xfrm>
          <a:off x="5997575" y="1923803"/>
          <a:ext cx="6194425" cy="4934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7897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1820</TotalTime>
  <Words>914</Words>
  <Application>Microsoft Office PowerPoint</Application>
  <PresentationFormat>Широкоэкранный</PresentationFormat>
  <Paragraphs>317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БЮДЖЕТ ДЛЯ ГРАЖДАН</vt:lpstr>
      <vt:lpstr>ОСНОВНЫЕ ПОКАЗАТЕЛИ ИСПОЛНЕНИЯ БЮДЖЕТА  МУНИЦИПАЛЬНОГО РАЙОНА «ДМИТРИЕВСКИЙ РАЙОН» КУРСКОЙ ОБЛАСТИ ЗА 2019 ГОД</vt:lpstr>
      <vt:lpstr>ИСПОЛНЕНИЕ ДОХОДНОЙ ЧАСТИ БЮДЖЕТА  МУНИЦИПАЛЬНОГО РАЙОНА «ДМИТРИЕВСКИЙ РАЙОН» КУРСКОЙ ОБЛАСТИ ЗА 2019 ГОД  </vt:lpstr>
      <vt:lpstr>   ИСПОЛНЕНИЕ БЮДЖЕТА МУНИЦИПАЛЬНОГО РАЙОНА                          «ДМИТРИЕВСКИЙ РАЙОН» КУРСКОЙ ОБЛАСТИ ПО ДОХОДАМ ЗА 2019 ГОД </vt:lpstr>
      <vt:lpstr>СТРУКТУРА НАЛОГОВЫХ ДОХОДОВ БЮДЖЕТА МУНИЦИПАЛЬНОГО РАЙОНА « ДМИТРИЕВСКИЙ РАЙОН» КУРСКОЙ ОБЛАСТИ ЗА 2019 ГОД</vt:lpstr>
      <vt:lpstr>ИСПОЛНЕНИЕ НАЛОГОВЫХ ДОХОДОВ  БЮДЖЕТА МУНИЦИПАЛЬНОГО РАЙОНА «ДМИТРИЕВСКИЙ РАЙОН» КУРСКОЙ ОБЛАСТИ ЗА 2019 ГОД В СРАВНЕНИИ С 2018 ГОД</vt:lpstr>
      <vt:lpstr>ИСПОЛНЕНИЕ БЮДЖЕТА МУНИЦИПАЛЬНОГО РАЙОНА «ДМИТРИЕВСКИЙ РАЙОН» КУРСКОЙ ОБЛАСТИ ПО РАСХОДАМ ЗА 2019 ГОД</vt:lpstr>
      <vt:lpstr>ПРОДОЛЖЕНИЕ ТАБЛИЦЫ</vt:lpstr>
      <vt:lpstr>СТРУКТУРА РАСХОДОВ  БЮДЖЕТА МУНИЦИПАЛЬНОГО РАЙОНА  «ДМИТРИЕВСКИЙ РАЙОН» ЗА 2019 ГОД В СРАВНЕНИИ С 2018 ГОДОМ</vt:lpstr>
      <vt:lpstr>ИСПОЛНЕНИЕ МУНИЦИПАЛЬНЫХ ПРОГРАММ  ДМИТРИЕВСКОГО РАЙОНА КУРСКОЙ ОБЛАСТИ ЗА 2019 ГОД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Майорова Маша</dc:creator>
  <cp:lastModifiedBy>fin777</cp:lastModifiedBy>
  <cp:revision>213</cp:revision>
  <dcterms:created xsi:type="dcterms:W3CDTF">2017-05-15T04:15:41Z</dcterms:created>
  <dcterms:modified xsi:type="dcterms:W3CDTF">2020-02-27T05:49:38Z</dcterms:modified>
</cp:coreProperties>
</file>